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Exo 2"/>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Exo2-bold.fntdata"/><Relationship Id="rId11" Type="http://schemas.openxmlformats.org/officeDocument/2006/relationships/slide" Target="slides/slide6.xml"/><Relationship Id="rId22" Type="http://schemas.openxmlformats.org/officeDocument/2006/relationships/font" Target="fonts/Exo2-boldItalic.fntdata"/><Relationship Id="rId10" Type="http://schemas.openxmlformats.org/officeDocument/2006/relationships/slide" Target="slides/slide5.xml"/><Relationship Id="rId21" Type="http://schemas.openxmlformats.org/officeDocument/2006/relationships/font" Target="fonts/Exo2-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Exo2-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dcfdd06b93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dcfdd06b93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dcfdd06b93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dcfdd06b93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dcfdd06b93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dcfdd06b93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dcfdd06b9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dcfdd06b9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dcfdd06b9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dcfdd06b9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ru" sz="900">
                <a:solidFill>
                  <a:schemeClr val="dk1"/>
                </a:solidFill>
              </a:rPr>
              <a:t>Our tiny nucleus have both the volume and the own architecture. And our genetic material is concisely organized in this space. It is highly important to locate the DNA inside the nucleus properly, because it ensures the functioning of all cells and organisms. We are looking at our genome organization through different sequence-based approaches and today we will explain to you how we adapt Hi-C data to both predict genome interactions and enhance the resolution of resulted post-Hi-c maps. Have you ever comprehended how long is your DNA and how your entire genetic material can be stored inside the nucleus in each cell? Try to imagine that 2 meters long DNA is located inside a tiny nucleus. What is the trick? The DNA is packed and condensed with histones to form so called chromatin. We can imagined it as DNA wrapped around core histones to form nucleosomes like the beads on the string. That nucleosome fiber is then organized to form chromosomes. And what is more striking, their folding is also change in time. </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ru" sz="900">
                <a:solidFill>
                  <a:schemeClr val="dk1"/>
                </a:solidFill>
              </a:rPr>
              <a:t>The chromatin fiber is represented as a polymer, Hi-C enable to visualise pairwise interactions between loci. Hi-C map is the snapshot of averaged chromatin contacts in a population represented by a matrix of pairwise interaction frequencies. </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ru" sz="900">
                <a:solidFill>
                  <a:schemeClr val="dk1"/>
                </a:solidFill>
              </a:rPr>
              <a:t>Hi-C establishes genome features: at the largest scales, chromosomes form territories characterized by decay of contact frequencies with the genomic distance between loci. Within the territories, we can distinguish compartments that correspond to different chromatin types: active or inert. At a finer scale, specific loci may preferentially interact with each other, forming topologically associated domains (TADs) , stripes, loops.</a:t>
            </a:r>
            <a:endParaRPr sz="9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dcfdd06b93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dcfdd06b93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dcfdd06b93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dcfdd06b93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dcfdd06b93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dcfdd06b93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dcfdd06b93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dcfdd06b93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dcfdd06b93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dcfdd06b93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dcfdd06b93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dcfdd06b93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dcfdd06b93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dcfdd06b93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3.jpg"/><Relationship Id="rId5"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hyperlink" Target="http://www.robmaurice.com/portfolio_page/cell-nucleu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17.gif"/><Relationship Id="rId5" Type="http://schemas.openxmlformats.org/officeDocument/2006/relationships/image" Target="../media/image7.jpg"/><Relationship Id="rId6" Type="http://schemas.openxmlformats.org/officeDocument/2006/relationships/image" Target="../media/image4.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sp>
        <p:nvSpPr>
          <p:cNvPr id="55" name="Google Shape;55;p13"/>
          <p:cNvSpPr txBox="1"/>
          <p:nvPr/>
        </p:nvSpPr>
        <p:spPr>
          <a:xfrm>
            <a:off x="5765250" y="0"/>
            <a:ext cx="3186600" cy="1877700"/>
          </a:xfrm>
          <a:prstGeom prst="rect">
            <a:avLst/>
          </a:prstGeom>
          <a:noFill/>
          <a:ln>
            <a:noFill/>
          </a:ln>
          <a:effectLst>
            <a:outerShdw blurRad="285750" rotWithShape="0" algn="bl">
              <a:srgbClr val="000000">
                <a:alpha val="74000"/>
              </a:srgbClr>
            </a:outerShdw>
          </a:effectLst>
        </p:spPr>
        <p:txBody>
          <a:bodyPr anchorCtr="0" anchor="t" bIns="91425" lIns="91425" spcFirstLastPara="1" rIns="91425" wrap="square" tIns="91425">
            <a:spAutoFit/>
          </a:bodyPr>
          <a:lstStyle/>
          <a:p>
            <a:pPr indent="0" lvl="0" marL="0" rtl="0" algn="r">
              <a:spcBef>
                <a:spcPts val="0"/>
              </a:spcBef>
              <a:spcAft>
                <a:spcPts val="0"/>
              </a:spcAft>
              <a:buNone/>
            </a:pPr>
            <a:r>
              <a:rPr b="1" lang="ru" sz="2750">
                <a:solidFill>
                  <a:srgbClr val="FEFCFC"/>
                </a:solidFill>
                <a:latin typeface="Exo 2"/>
                <a:ea typeface="Exo 2"/>
                <a:cs typeface="Exo 2"/>
                <a:sym typeface="Exo 2"/>
              </a:rPr>
              <a:t>HI</a:t>
            </a:r>
            <a:r>
              <a:rPr b="1" lang="ru" sz="2750">
                <a:solidFill>
                  <a:srgbClr val="FEFCFC"/>
                </a:solidFill>
                <a:latin typeface="Exo 2"/>
                <a:ea typeface="Exo 2"/>
                <a:cs typeface="Exo 2"/>
                <a:sym typeface="Exo 2"/>
              </a:rPr>
              <a:t>-</a:t>
            </a:r>
            <a:r>
              <a:rPr b="1" lang="ru" sz="2750">
                <a:solidFill>
                  <a:srgbClr val="FEFCFC"/>
                </a:solidFill>
                <a:latin typeface="Exo 2"/>
                <a:ea typeface="Exo 2"/>
                <a:cs typeface="Exo 2"/>
                <a:sym typeface="Exo 2"/>
              </a:rPr>
              <a:t>C RESOLUTION ENHANCEMENT</a:t>
            </a:r>
            <a:endParaRPr b="1" sz="2750">
              <a:solidFill>
                <a:srgbClr val="FEFCFC"/>
              </a:solidFill>
              <a:latin typeface="Exo 2"/>
              <a:ea typeface="Exo 2"/>
              <a:cs typeface="Exo 2"/>
              <a:sym typeface="Exo 2"/>
            </a:endParaRPr>
          </a:p>
          <a:p>
            <a:pPr indent="0" lvl="0" marL="0" rtl="0" algn="r">
              <a:spcBef>
                <a:spcPts val="0"/>
              </a:spcBef>
              <a:spcAft>
                <a:spcPts val="0"/>
              </a:spcAft>
              <a:buNone/>
            </a:pPr>
            <a:r>
              <a:rPr b="1" lang="ru" sz="2750">
                <a:solidFill>
                  <a:srgbClr val="FEFCFC"/>
                </a:solidFill>
                <a:latin typeface="Exo 2"/>
                <a:ea typeface="Exo 2"/>
                <a:cs typeface="Exo 2"/>
                <a:sym typeface="Exo 2"/>
              </a:rPr>
              <a:t>WITH GENOME SEQUENCE DATA</a:t>
            </a:r>
            <a:endParaRPr b="1" sz="2750">
              <a:solidFill>
                <a:srgbClr val="FEFCFC"/>
              </a:solidFill>
              <a:latin typeface="Exo 2"/>
              <a:ea typeface="Exo 2"/>
              <a:cs typeface="Exo 2"/>
              <a:sym typeface="Exo 2"/>
            </a:endParaRPr>
          </a:p>
        </p:txBody>
      </p:sp>
      <p:sp>
        <p:nvSpPr>
          <p:cNvPr id="56" name="Google Shape;56;p13"/>
          <p:cNvSpPr txBox="1"/>
          <p:nvPr/>
        </p:nvSpPr>
        <p:spPr>
          <a:xfrm>
            <a:off x="0" y="4658700"/>
            <a:ext cx="2271300" cy="484800"/>
          </a:xfrm>
          <a:prstGeom prst="rect">
            <a:avLst/>
          </a:prstGeom>
          <a:noFill/>
          <a:ln>
            <a:noFill/>
          </a:ln>
          <a:effectLst>
            <a:outerShdw blurRad="285750" rotWithShape="0" algn="bl">
              <a:srgbClr val="000000">
                <a:alpha val="74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ru" sz="1950">
                <a:solidFill>
                  <a:srgbClr val="FEFCFC"/>
                </a:solidFill>
                <a:latin typeface="Exo 2"/>
                <a:ea typeface="Exo 2"/>
                <a:cs typeface="Exo 2"/>
                <a:sym typeface="Exo 2"/>
              </a:rPr>
              <a:t>Skoltech DL 2021</a:t>
            </a:r>
            <a:endParaRPr b="1" sz="1950">
              <a:solidFill>
                <a:srgbClr val="FEFCFC"/>
              </a:solidFill>
              <a:latin typeface="Exo 2"/>
              <a:ea typeface="Exo 2"/>
              <a:cs typeface="Exo 2"/>
              <a:sym typeface="Exo 2"/>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0" name="Shape 170"/>
        <p:cNvGrpSpPr/>
        <p:nvPr/>
      </p:nvGrpSpPr>
      <p:grpSpPr>
        <a:xfrm>
          <a:off x="0" y="0"/>
          <a:ext cx="0" cy="0"/>
          <a:chOff x="0" y="0"/>
          <a:chExt cx="0" cy="0"/>
        </a:xfrm>
      </p:grpSpPr>
      <p:sp>
        <p:nvSpPr>
          <p:cNvPr id="171" name="Google Shape;171;p22"/>
          <p:cNvSpPr txBox="1"/>
          <p:nvPr/>
        </p:nvSpPr>
        <p:spPr>
          <a:xfrm>
            <a:off x="2705100" y="-2190750"/>
            <a:ext cx="478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2" name="Google Shape;172;p22"/>
          <p:cNvSpPr txBox="1"/>
          <p:nvPr/>
        </p:nvSpPr>
        <p:spPr>
          <a:xfrm>
            <a:off x="1485900" y="-1543050"/>
            <a:ext cx="600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73" name="Google Shape;173;p22"/>
          <p:cNvPicPr preferRelativeResize="0"/>
          <p:nvPr/>
        </p:nvPicPr>
        <p:blipFill>
          <a:blip r:embed="rId3">
            <a:alphaModFix/>
          </a:blip>
          <a:stretch>
            <a:fillRect/>
          </a:stretch>
        </p:blipFill>
        <p:spPr>
          <a:xfrm>
            <a:off x="0" y="0"/>
            <a:ext cx="9144000" cy="5143500"/>
          </a:xfrm>
          <a:prstGeom prst="rect">
            <a:avLst/>
          </a:prstGeom>
          <a:noFill/>
          <a:ln>
            <a:noFill/>
          </a:ln>
        </p:spPr>
      </p:pic>
      <p:sp>
        <p:nvSpPr>
          <p:cNvPr id="174" name="Google Shape;174;p22"/>
          <p:cNvSpPr/>
          <p:nvPr/>
        </p:nvSpPr>
        <p:spPr>
          <a:xfrm>
            <a:off x="293449" y="813450"/>
            <a:ext cx="1990500" cy="585900"/>
          </a:xfrm>
          <a:prstGeom prst="roundRect">
            <a:avLst>
              <a:gd fmla="val 16667" name="adj"/>
            </a:avLst>
          </a:prstGeom>
          <a:solidFill>
            <a:srgbClr val="595959">
              <a:alpha val="57360"/>
            </a:srgbClr>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ru">
                <a:solidFill>
                  <a:srgbClr val="FEFCFC"/>
                </a:solidFill>
                <a:latin typeface="Exo 2"/>
                <a:ea typeface="Exo 2"/>
                <a:cs typeface="Exo 2"/>
                <a:sym typeface="Exo 2"/>
              </a:rPr>
              <a:t>Some region</a:t>
            </a:r>
            <a:endParaRPr b="1">
              <a:solidFill>
                <a:srgbClr val="FEFCFC"/>
              </a:solidFill>
              <a:latin typeface="Exo 2"/>
              <a:ea typeface="Exo 2"/>
              <a:cs typeface="Exo 2"/>
              <a:sym typeface="Exo 2"/>
            </a:endParaRPr>
          </a:p>
        </p:txBody>
      </p:sp>
      <p:sp>
        <p:nvSpPr>
          <p:cNvPr id="175" name="Google Shape;175;p22"/>
          <p:cNvSpPr/>
          <p:nvPr/>
        </p:nvSpPr>
        <p:spPr>
          <a:xfrm>
            <a:off x="293449" y="2278800"/>
            <a:ext cx="1990500" cy="585900"/>
          </a:xfrm>
          <a:prstGeom prst="roundRect">
            <a:avLst>
              <a:gd fmla="val 16667" name="adj"/>
            </a:avLst>
          </a:prstGeom>
          <a:solidFill>
            <a:srgbClr val="595959">
              <a:alpha val="57360"/>
            </a:srgbClr>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ru">
                <a:solidFill>
                  <a:srgbClr val="FEFCFC"/>
                </a:solidFill>
                <a:latin typeface="Exo 2"/>
                <a:ea typeface="Exo 2"/>
                <a:cs typeface="Exo 2"/>
                <a:sym typeface="Exo 2"/>
              </a:rPr>
              <a:t>Detailed</a:t>
            </a:r>
            <a:endParaRPr b="1">
              <a:solidFill>
                <a:srgbClr val="FEFCFC"/>
              </a:solidFill>
              <a:latin typeface="Exo 2"/>
              <a:ea typeface="Exo 2"/>
              <a:cs typeface="Exo 2"/>
              <a:sym typeface="Exo 2"/>
            </a:endParaRPr>
          </a:p>
        </p:txBody>
      </p:sp>
      <p:pic>
        <p:nvPicPr>
          <p:cNvPr id="176" name="Google Shape;176;p22"/>
          <p:cNvPicPr preferRelativeResize="0"/>
          <p:nvPr/>
        </p:nvPicPr>
        <p:blipFill>
          <a:blip r:embed="rId4">
            <a:alphaModFix/>
          </a:blip>
          <a:stretch>
            <a:fillRect/>
          </a:stretch>
        </p:blipFill>
        <p:spPr>
          <a:xfrm>
            <a:off x="2580325" y="212175"/>
            <a:ext cx="6450923" cy="3174774"/>
          </a:xfrm>
          <a:prstGeom prst="rect">
            <a:avLst/>
          </a:prstGeom>
          <a:noFill/>
          <a:ln cap="flat" cmpd="sng" w="9525">
            <a:solidFill>
              <a:srgbClr val="B45F06"/>
            </a:solidFill>
            <a:prstDash val="solid"/>
            <a:round/>
            <a:headEnd len="sm" w="sm" type="none"/>
            <a:tailEnd len="sm" w="sm" type="none"/>
          </a:ln>
        </p:spPr>
      </p:pic>
      <p:pic>
        <p:nvPicPr>
          <p:cNvPr id="177" name="Google Shape;177;p22"/>
          <p:cNvPicPr preferRelativeResize="0"/>
          <p:nvPr/>
        </p:nvPicPr>
        <p:blipFill>
          <a:blip r:embed="rId5">
            <a:alphaModFix/>
          </a:blip>
          <a:stretch>
            <a:fillRect/>
          </a:stretch>
        </p:blipFill>
        <p:spPr>
          <a:xfrm>
            <a:off x="2928325" y="3685724"/>
            <a:ext cx="6075049" cy="1095850"/>
          </a:xfrm>
          <a:prstGeom prst="rect">
            <a:avLst/>
          </a:prstGeom>
          <a:noFill/>
          <a:ln cap="flat" cmpd="sng" w="9525">
            <a:solidFill>
              <a:srgbClr val="B45F06"/>
            </a:solidFill>
            <a:prstDash val="solid"/>
            <a:round/>
            <a:headEnd len="sm" w="sm" type="none"/>
            <a:tailEnd len="sm" w="sm" type="none"/>
          </a:ln>
        </p:spPr>
      </p:pic>
      <p:cxnSp>
        <p:nvCxnSpPr>
          <p:cNvPr id="178" name="Google Shape;178;p22"/>
          <p:cNvCxnSpPr/>
          <p:nvPr/>
        </p:nvCxnSpPr>
        <p:spPr>
          <a:xfrm flipH="1">
            <a:off x="2817025" y="1447675"/>
            <a:ext cx="111300" cy="449400"/>
          </a:xfrm>
          <a:prstGeom prst="straightConnector1">
            <a:avLst/>
          </a:prstGeom>
          <a:noFill/>
          <a:ln cap="flat" cmpd="sng" w="9525">
            <a:solidFill>
              <a:srgbClr val="674EA7"/>
            </a:solidFill>
            <a:prstDash val="solid"/>
            <a:round/>
            <a:headEnd len="med" w="med" type="none"/>
            <a:tailEnd len="med" w="med" type="none"/>
          </a:ln>
        </p:spPr>
      </p:cxnSp>
      <p:sp>
        <p:nvSpPr>
          <p:cNvPr id="179" name="Google Shape;179;p22"/>
          <p:cNvSpPr/>
          <p:nvPr/>
        </p:nvSpPr>
        <p:spPr>
          <a:xfrm>
            <a:off x="2614100" y="1897150"/>
            <a:ext cx="1450800" cy="1463400"/>
          </a:xfrm>
          <a:prstGeom prst="rect">
            <a:avLst/>
          </a:prstGeom>
          <a:no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2"/>
          <p:cNvSpPr/>
          <p:nvPr/>
        </p:nvSpPr>
        <p:spPr>
          <a:xfrm>
            <a:off x="293450" y="3940700"/>
            <a:ext cx="2438400" cy="654300"/>
          </a:xfrm>
          <a:prstGeom prst="roundRect">
            <a:avLst>
              <a:gd fmla="val 16667" name="adj"/>
            </a:avLst>
          </a:prstGeom>
          <a:solidFill>
            <a:srgbClr val="595959">
              <a:alpha val="57360"/>
            </a:srgbClr>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ru">
                <a:solidFill>
                  <a:srgbClr val="CC0000"/>
                </a:solidFill>
                <a:latin typeface="Exo 2"/>
                <a:ea typeface="Exo 2"/>
                <a:cs typeface="Exo 2"/>
                <a:sym typeface="Exo 2"/>
              </a:rPr>
              <a:t>FAIL</a:t>
            </a:r>
            <a:r>
              <a:rPr b="1" lang="ru">
                <a:solidFill>
                  <a:schemeClr val="lt1"/>
                </a:solidFill>
                <a:latin typeface="Exo 2"/>
                <a:ea typeface="Exo 2"/>
                <a:cs typeface="Exo 2"/>
                <a:sym typeface="Exo 2"/>
              </a:rPr>
              <a:t>: our hybrid approach did worse than</a:t>
            </a:r>
            <a:endParaRPr b="1">
              <a:solidFill>
                <a:schemeClr val="lt1"/>
              </a:solidFill>
              <a:latin typeface="Exo 2"/>
              <a:ea typeface="Exo 2"/>
              <a:cs typeface="Exo 2"/>
              <a:sym typeface="Exo 2"/>
            </a:endParaRPr>
          </a:p>
          <a:p>
            <a:pPr indent="0" lvl="0" marL="0" rtl="0" algn="ctr">
              <a:spcBef>
                <a:spcPts val="0"/>
              </a:spcBef>
              <a:spcAft>
                <a:spcPts val="0"/>
              </a:spcAft>
              <a:buNone/>
            </a:pPr>
            <a:r>
              <a:rPr b="1" lang="ru">
                <a:solidFill>
                  <a:schemeClr val="lt1"/>
                </a:solidFill>
                <a:latin typeface="Exo 2"/>
                <a:ea typeface="Exo 2"/>
                <a:cs typeface="Exo 2"/>
                <a:sym typeface="Exo 2"/>
              </a:rPr>
              <a:t> SOTA (img-to-img)</a:t>
            </a:r>
            <a:endParaRPr b="1">
              <a:solidFill>
                <a:schemeClr val="lt1"/>
              </a:solidFill>
              <a:latin typeface="Exo 2"/>
              <a:ea typeface="Exo 2"/>
              <a:cs typeface="Exo 2"/>
              <a:sym typeface="Exo 2"/>
            </a:endParaRPr>
          </a:p>
        </p:txBody>
      </p:sp>
      <p:sp>
        <p:nvSpPr>
          <p:cNvPr id="181" name="Google Shape;181;p22"/>
          <p:cNvSpPr/>
          <p:nvPr/>
        </p:nvSpPr>
        <p:spPr>
          <a:xfrm>
            <a:off x="6239771" y="4238003"/>
            <a:ext cx="701400" cy="222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2"/>
          <p:cNvSpPr/>
          <p:nvPr/>
        </p:nvSpPr>
        <p:spPr>
          <a:xfrm>
            <a:off x="7314281" y="4238003"/>
            <a:ext cx="701400" cy="222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2"/>
          <p:cNvSpPr/>
          <p:nvPr/>
        </p:nvSpPr>
        <p:spPr>
          <a:xfrm>
            <a:off x="8228681" y="4238003"/>
            <a:ext cx="701400" cy="222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2"/>
          <p:cNvSpPr/>
          <p:nvPr/>
        </p:nvSpPr>
        <p:spPr>
          <a:xfrm>
            <a:off x="5333081" y="4238003"/>
            <a:ext cx="701400" cy="222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2"/>
          <p:cNvSpPr/>
          <p:nvPr/>
        </p:nvSpPr>
        <p:spPr>
          <a:xfrm>
            <a:off x="4494881" y="4238003"/>
            <a:ext cx="701400" cy="222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9" name="Shape 189"/>
        <p:cNvGrpSpPr/>
        <p:nvPr/>
      </p:nvGrpSpPr>
      <p:grpSpPr>
        <a:xfrm>
          <a:off x="0" y="0"/>
          <a:ext cx="0" cy="0"/>
          <a:chOff x="0" y="0"/>
          <a:chExt cx="0" cy="0"/>
        </a:xfrm>
      </p:grpSpPr>
      <p:sp>
        <p:nvSpPr>
          <p:cNvPr id="190" name="Google Shape;190;p23"/>
          <p:cNvSpPr txBox="1"/>
          <p:nvPr/>
        </p:nvSpPr>
        <p:spPr>
          <a:xfrm>
            <a:off x="2705100" y="-2190750"/>
            <a:ext cx="478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91" name="Google Shape;191;p23"/>
          <p:cNvSpPr txBox="1"/>
          <p:nvPr/>
        </p:nvSpPr>
        <p:spPr>
          <a:xfrm>
            <a:off x="1485900" y="-1543050"/>
            <a:ext cx="600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92" name="Google Shape;192;p23"/>
          <p:cNvPicPr preferRelativeResize="0"/>
          <p:nvPr/>
        </p:nvPicPr>
        <p:blipFill>
          <a:blip r:embed="rId3">
            <a:alphaModFix/>
          </a:blip>
          <a:stretch>
            <a:fillRect/>
          </a:stretch>
        </p:blipFill>
        <p:spPr>
          <a:xfrm>
            <a:off x="0" y="0"/>
            <a:ext cx="9144000" cy="5143500"/>
          </a:xfrm>
          <a:prstGeom prst="rect">
            <a:avLst/>
          </a:prstGeom>
          <a:noFill/>
          <a:ln>
            <a:noFill/>
          </a:ln>
        </p:spPr>
      </p:pic>
      <p:sp>
        <p:nvSpPr>
          <p:cNvPr id="193" name="Google Shape;193;p23"/>
          <p:cNvSpPr/>
          <p:nvPr/>
        </p:nvSpPr>
        <p:spPr>
          <a:xfrm>
            <a:off x="645625" y="328250"/>
            <a:ext cx="1990500" cy="687000"/>
          </a:xfrm>
          <a:prstGeom prst="roundRect">
            <a:avLst>
              <a:gd fmla="val 16667" name="adj"/>
            </a:avLst>
          </a:prstGeom>
          <a:solidFill>
            <a:srgbClr val="595959">
              <a:alpha val="57360"/>
            </a:srgbClr>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ru">
                <a:solidFill>
                  <a:srgbClr val="FEFCFC"/>
                </a:solidFill>
                <a:latin typeface="Exo 2"/>
                <a:ea typeface="Exo 2"/>
                <a:cs typeface="Exo 2"/>
                <a:sym typeface="Exo 2"/>
              </a:rPr>
              <a:t>Why combined </a:t>
            </a:r>
            <a:r>
              <a:rPr b="1" lang="ru">
                <a:solidFill>
                  <a:srgbClr val="FEFCFC"/>
                </a:solidFill>
                <a:latin typeface="Exo 2"/>
                <a:ea typeface="Exo 2"/>
                <a:cs typeface="Exo 2"/>
                <a:sym typeface="Exo 2"/>
              </a:rPr>
              <a:t>model</a:t>
            </a:r>
            <a:r>
              <a:rPr b="1" lang="ru">
                <a:solidFill>
                  <a:srgbClr val="FEFCFC"/>
                </a:solidFill>
                <a:latin typeface="Exo 2"/>
                <a:ea typeface="Exo 2"/>
                <a:cs typeface="Exo 2"/>
                <a:sym typeface="Exo 2"/>
              </a:rPr>
              <a:t>  fail</a:t>
            </a:r>
            <a:endParaRPr b="1">
              <a:solidFill>
                <a:srgbClr val="FEFCFC"/>
              </a:solidFill>
              <a:latin typeface="Exo 2"/>
              <a:ea typeface="Exo 2"/>
              <a:cs typeface="Exo 2"/>
              <a:sym typeface="Exo 2"/>
            </a:endParaRPr>
          </a:p>
        </p:txBody>
      </p:sp>
      <p:pic>
        <p:nvPicPr>
          <p:cNvPr id="194" name="Google Shape;194;p23"/>
          <p:cNvPicPr preferRelativeResize="0"/>
          <p:nvPr/>
        </p:nvPicPr>
        <p:blipFill>
          <a:blip r:embed="rId4">
            <a:alphaModFix/>
          </a:blip>
          <a:stretch>
            <a:fillRect/>
          </a:stretch>
        </p:blipFill>
        <p:spPr>
          <a:xfrm>
            <a:off x="3150025" y="126300"/>
            <a:ext cx="5873325" cy="4890901"/>
          </a:xfrm>
          <a:prstGeom prst="rect">
            <a:avLst/>
          </a:prstGeom>
          <a:noFill/>
          <a:ln cap="flat" cmpd="sng" w="9525">
            <a:solidFill>
              <a:srgbClr val="B45F06"/>
            </a:solidFill>
            <a:prstDash val="solid"/>
            <a:round/>
            <a:headEnd len="sm" w="sm" type="none"/>
            <a:tailEnd len="sm" w="sm" type="none"/>
          </a:ln>
        </p:spPr>
      </p:pic>
      <p:sp>
        <p:nvSpPr>
          <p:cNvPr id="195" name="Google Shape;195;p23"/>
          <p:cNvSpPr/>
          <p:nvPr/>
        </p:nvSpPr>
        <p:spPr>
          <a:xfrm>
            <a:off x="300775" y="1357400"/>
            <a:ext cx="2680200" cy="1068300"/>
          </a:xfrm>
          <a:prstGeom prst="roundRect">
            <a:avLst>
              <a:gd fmla="val 16667" name="adj"/>
            </a:avLst>
          </a:prstGeom>
          <a:solidFill>
            <a:srgbClr val="595959">
              <a:alpha val="57360"/>
            </a:srgbClr>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ru">
                <a:solidFill>
                  <a:srgbClr val="FEFCFC"/>
                </a:solidFill>
                <a:latin typeface="Exo 2"/>
                <a:ea typeface="Exo 2"/>
                <a:cs typeface="Exo 2"/>
                <a:sym typeface="Exo 2"/>
              </a:rPr>
              <a:t>We assumed that in case of useless </a:t>
            </a:r>
            <a:r>
              <a:rPr b="1" lang="ru">
                <a:solidFill>
                  <a:srgbClr val="FEFCFC"/>
                </a:solidFill>
                <a:latin typeface="Exo 2"/>
                <a:ea typeface="Exo 2"/>
                <a:cs typeface="Exo 2"/>
                <a:sym typeface="Exo 2"/>
              </a:rPr>
              <a:t>seq-&gt;img</a:t>
            </a:r>
            <a:r>
              <a:rPr lang="ru">
                <a:solidFill>
                  <a:srgbClr val="FEFCFC"/>
                </a:solidFill>
                <a:latin typeface="Exo 2"/>
                <a:ea typeface="Exo 2"/>
                <a:cs typeface="Exo 2"/>
                <a:sym typeface="Exo 2"/>
              </a:rPr>
              <a:t> output the head suppress it.</a:t>
            </a:r>
            <a:endParaRPr>
              <a:solidFill>
                <a:srgbClr val="FEFCFC"/>
              </a:solidFill>
              <a:latin typeface="Exo 2"/>
              <a:ea typeface="Exo 2"/>
              <a:cs typeface="Exo 2"/>
              <a:sym typeface="Exo 2"/>
            </a:endParaRPr>
          </a:p>
        </p:txBody>
      </p:sp>
      <p:sp>
        <p:nvSpPr>
          <p:cNvPr id="196" name="Google Shape;196;p23"/>
          <p:cNvSpPr/>
          <p:nvPr/>
        </p:nvSpPr>
        <p:spPr>
          <a:xfrm>
            <a:off x="300775" y="2812350"/>
            <a:ext cx="2680200" cy="1068300"/>
          </a:xfrm>
          <a:prstGeom prst="roundRect">
            <a:avLst>
              <a:gd fmla="val 16667" name="adj"/>
            </a:avLst>
          </a:prstGeom>
          <a:solidFill>
            <a:srgbClr val="595959">
              <a:alpha val="57360"/>
            </a:srgbClr>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ru">
                <a:solidFill>
                  <a:srgbClr val="FEFCFC"/>
                </a:solidFill>
                <a:latin typeface="Exo 2"/>
                <a:ea typeface="Exo 2"/>
                <a:cs typeface="Exo 2"/>
                <a:sym typeface="Exo 2"/>
              </a:rPr>
              <a:t>But in reality the head started to use both backbone outputs in some complex manner.</a:t>
            </a:r>
            <a:endParaRPr>
              <a:solidFill>
                <a:srgbClr val="FEFCFC"/>
              </a:solidFill>
              <a:latin typeface="Exo 2"/>
              <a:ea typeface="Exo 2"/>
              <a:cs typeface="Exo 2"/>
              <a:sym typeface="Exo 2"/>
            </a:endParaRPr>
          </a:p>
        </p:txBody>
      </p:sp>
      <p:sp>
        <p:nvSpPr>
          <p:cNvPr id="197" name="Google Shape;197;p23"/>
          <p:cNvSpPr/>
          <p:nvPr/>
        </p:nvSpPr>
        <p:spPr>
          <a:xfrm>
            <a:off x="645625" y="4267300"/>
            <a:ext cx="1990500" cy="687000"/>
          </a:xfrm>
          <a:prstGeom prst="roundRect">
            <a:avLst>
              <a:gd fmla="val 16667" name="adj"/>
            </a:avLst>
          </a:prstGeom>
          <a:solidFill>
            <a:srgbClr val="595959">
              <a:alpha val="57360"/>
            </a:srgbClr>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ru">
                <a:solidFill>
                  <a:srgbClr val="FEFCFC"/>
                </a:solidFill>
                <a:latin typeface="Exo 2"/>
                <a:ea typeface="Exo 2"/>
                <a:cs typeface="Exo 2"/>
                <a:sym typeface="Exo 2"/>
              </a:rPr>
              <a:t>And therefore spoiled itself.</a:t>
            </a:r>
            <a:endParaRPr b="1">
              <a:solidFill>
                <a:srgbClr val="FEFCFC"/>
              </a:solidFill>
              <a:latin typeface="Exo 2"/>
              <a:ea typeface="Exo 2"/>
              <a:cs typeface="Exo 2"/>
              <a:sym typeface="Exo 2"/>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1" name="Shape 201"/>
        <p:cNvGrpSpPr/>
        <p:nvPr/>
      </p:nvGrpSpPr>
      <p:grpSpPr>
        <a:xfrm>
          <a:off x="0" y="0"/>
          <a:ext cx="0" cy="0"/>
          <a:chOff x="0" y="0"/>
          <a:chExt cx="0" cy="0"/>
        </a:xfrm>
      </p:grpSpPr>
      <p:pic>
        <p:nvPicPr>
          <p:cNvPr id="202" name="Google Shape;202;p24"/>
          <p:cNvPicPr preferRelativeResize="0"/>
          <p:nvPr/>
        </p:nvPicPr>
        <p:blipFill>
          <a:blip r:embed="rId3">
            <a:alphaModFix/>
          </a:blip>
          <a:stretch>
            <a:fillRect/>
          </a:stretch>
        </p:blipFill>
        <p:spPr>
          <a:xfrm>
            <a:off x="25" y="0"/>
            <a:ext cx="9138662" cy="5140499"/>
          </a:xfrm>
          <a:prstGeom prst="rect">
            <a:avLst/>
          </a:prstGeom>
          <a:noFill/>
          <a:ln>
            <a:noFill/>
          </a:ln>
        </p:spPr>
      </p:pic>
      <p:sp>
        <p:nvSpPr>
          <p:cNvPr id="203" name="Google Shape;203;p24"/>
          <p:cNvSpPr/>
          <p:nvPr/>
        </p:nvSpPr>
        <p:spPr>
          <a:xfrm>
            <a:off x="0" y="0"/>
            <a:ext cx="1006200" cy="5143500"/>
          </a:xfrm>
          <a:prstGeom prst="rect">
            <a:avLst/>
          </a:prstGeom>
          <a:solidFill>
            <a:srgbClr val="595959">
              <a:alpha val="573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4"/>
          <p:cNvSpPr txBox="1"/>
          <p:nvPr/>
        </p:nvSpPr>
        <p:spPr>
          <a:xfrm>
            <a:off x="2705100" y="-2190750"/>
            <a:ext cx="478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05" name="Google Shape;205;p24"/>
          <p:cNvSpPr txBox="1"/>
          <p:nvPr/>
        </p:nvSpPr>
        <p:spPr>
          <a:xfrm>
            <a:off x="1485900" y="-1543050"/>
            <a:ext cx="600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06" name="Google Shape;206;p24"/>
          <p:cNvSpPr txBox="1"/>
          <p:nvPr/>
        </p:nvSpPr>
        <p:spPr>
          <a:xfrm rot="-3075">
            <a:off x="0" y="72875"/>
            <a:ext cx="1006200" cy="4987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lang="ru" sz="3900">
                <a:solidFill>
                  <a:srgbClr val="FEFCFC"/>
                </a:solidFill>
                <a:latin typeface="Courier New"/>
                <a:ea typeface="Courier New"/>
                <a:cs typeface="Courier New"/>
                <a:sym typeface="Courier New"/>
              </a:rPr>
              <a:t>C</a:t>
            </a:r>
            <a:endParaRPr sz="3900">
              <a:solidFill>
                <a:srgbClr val="FEFCFC"/>
              </a:solidFill>
              <a:latin typeface="Courier New"/>
              <a:ea typeface="Courier New"/>
              <a:cs typeface="Courier New"/>
              <a:sym typeface="Courier New"/>
            </a:endParaRPr>
          </a:p>
          <a:p>
            <a:pPr indent="0" lvl="0" marL="0" rtl="0" algn="ctr">
              <a:lnSpc>
                <a:spcPct val="80000"/>
              </a:lnSpc>
              <a:spcBef>
                <a:spcPts val="0"/>
              </a:spcBef>
              <a:spcAft>
                <a:spcPts val="0"/>
              </a:spcAft>
              <a:buNone/>
            </a:pPr>
            <a:r>
              <a:rPr lang="ru" sz="3900">
                <a:solidFill>
                  <a:srgbClr val="FEFCFC"/>
                </a:solidFill>
                <a:latin typeface="Courier New"/>
                <a:ea typeface="Courier New"/>
                <a:cs typeface="Courier New"/>
                <a:sym typeface="Courier New"/>
              </a:rPr>
              <a:t>O</a:t>
            </a:r>
            <a:br>
              <a:rPr lang="ru" sz="3900">
                <a:solidFill>
                  <a:srgbClr val="FEFCFC"/>
                </a:solidFill>
                <a:latin typeface="Courier New"/>
                <a:ea typeface="Courier New"/>
                <a:cs typeface="Courier New"/>
                <a:sym typeface="Courier New"/>
              </a:rPr>
            </a:br>
            <a:r>
              <a:rPr lang="ru" sz="3900">
                <a:solidFill>
                  <a:srgbClr val="FEFCFC"/>
                </a:solidFill>
                <a:latin typeface="Courier New"/>
                <a:ea typeface="Courier New"/>
                <a:cs typeface="Courier New"/>
                <a:sym typeface="Courier New"/>
              </a:rPr>
              <a:t>N</a:t>
            </a:r>
            <a:br>
              <a:rPr lang="ru" sz="3900">
                <a:solidFill>
                  <a:srgbClr val="FEFCFC"/>
                </a:solidFill>
                <a:latin typeface="Courier New"/>
                <a:ea typeface="Courier New"/>
                <a:cs typeface="Courier New"/>
                <a:sym typeface="Courier New"/>
              </a:rPr>
            </a:br>
            <a:r>
              <a:rPr lang="ru" sz="3900">
                <a:solidFill>
                  <a:srgbClr val="FEFCFC"/>
                </a:solidFill>
                <a:latin typeface="Courier New"/>
                <a:ea typeface="Courier New"/>
                <a:cs typeface="Courier New"/>
                <a:sym typeface="Courier New"/>
              </a:rPr>
              <a:t>C</a:t>
            </a:r>
            <a:br>
              <a:rPr lang="ru" sz="3900">
                <a:solidFill>
                  <a:srgbClr val="FEFCFC"/>
                </a:solidFill>
                <a:latin typeface="Courier New"/>
                <a:ea typeface="Courier New"/>
                <a:cs typeface="Courier New"/>
                <a:sym typeface="Courier New"/>
              </a:rPr>
            </a:br>
            <a:r>
              <a:rPr lang="ru" sz="3900">
                <a:solidFill>
                  <a:srgbClr val="FEFCFC"/>
                </a:solidFill>
                <a:latin typeface="Courier New"/>
                <a:ea typeface="Courier New"/>
                <a:cs typeface="Courier New"/>
                <a:sym typeface="Courier New"/>
              </a:rPr>
              <a:t>L</a:t>
            </a:r>
            <a:br>
              <a:rPr lang="ru" sz="3900">
                <a:solidFill>
                  <a:srgbClr val="FEFCFC"/>
                </a:solidFill>
                <a:latin typeface="Courier New"/>
                <a:ea typeface="Courier New"/>
                <a:cs typeface="Courier New"/>
                <a:sym typeface="Courier New"/>
              </a:rPr>
            </a:br>
            <a:r>
              <a:rPr lang="ru" sz="3900">
                <a:solidFill>
                  <a:srgbClr val="FEFCFC"/>
                </a:solidFill>
                <a:latin typeface="Courier New"/>
                <a:ea typeface="Courier New"/>
                <a:cs typeface="Courier New"/>
                <a:sym typeface="Courier New"/>
              </a:rPr>
              <a:t>U</a:t>
            </a:r>
            <a:br>
              <a:rPr lang="ru" sz="3900">
                <a:solidFill>
                  <a:srgbClr val="FEFCFC"/>
                </a:solidFill>
                <a:latin typeface="Courier New"/>
                <a:ea typeface="Courier New"/>
                <a:cs typeface="Courier New"/>
                <a:sym typeface="Courier New"/>
              </a:rPr>
            </a:br>
            <a:r>
              <a:rPr lang="ru" sz="3900">
                <a:solidFill>
                  <a:srgbClr val="FEFCFC"/>
                </a:solidFill>
                <a:latin typeface="Courier New"/>
                <a:ea typeface="Courier New"/>
                <a:cs typeface="Courier New"/>
                <a:sym typeface="Courier New"/>
              </a:rPr>
              <a:t>S</a:t>
            </a:r>
            <a:br>
              <a:rPr lang="ru" sz="3900">
                <a:solidFill>
                  <a:srgbClr val="FEFCFC"/>
                </a:solidFill>
                <a:latin typeface="Courier New"/>
                <a:ea typeface="Courier New"/>
                <a:cs typeface="Courier New"/>
                <a:sym typeface="Courier New"/>
              </a:rPr>
            </a:br>
            <a:r>
              <a:rPr lang="ru" sz="3900">
                <a:solidFill>
                  <a:srgbClr val="FEFCFC"/>
                </a:solidFill>
                <a:latin typeface="Courier New"/>
                <a:ea typeface="Courier New"/>
                <a:cs typeface="Courier New"/>
                <a:sym typeface="Courier New"/>
              </a:rPr>
              <a:t>I</a:t>
            </a:r>
            <a:br>
              <a:rPr lang="ru" sz="3900">
                <a:solidFill>
                  <a:srgbClr val="FEFCFC"/>
                </a:solidFill>
                <a:latin typeface="Courier New"/>
                <a:ea typeface="Courier New"/>
                <a:cs typeface="Courier New"/>
                <a:sym typeface="Courier New"/>
              </a:rPr>
            </a:br>
            <a:r>
              <a:rPr lang="ru" sz="3900">
                <a:solidFill>
                  <a:srgbClr val="FEFCFC"/>
                </a:solidFill>
                <a:latin typeface="Courier New"/>
                <a:ea typeface="Courier New"/>
                <a:cs typeface="Courier New"/>
                <a:sym typeface="Courier New"/>
              </a:rPr>
              <a:t>O</a:t>
            </a:r>
            <a:br>
              <a:rPr lang="ru" sz="3900">
                <a:solidFill>
                  <a:srgbClr val="FEFCFC"/>
                </a:solidFill>
                <a:latin typeface="Courier New"/>
                <a:ea typeface="Courier New"/>
                <a:cs typeface="Courier New"/>
                <a:sym typeface="Courier New"/>
              </a:rPr>
            </a:br>
            <a:r>
              <a:rPr lang="ru" sz="3900">
                <a:solidFill>
                  <a:srgbClr val="FEFCFC"/>
                </a:solidFill>
                <a:latin typeface="Courier New"/>
                <a:ea typeface="Courier New"/>
                <a:cs typeface="Courier New"/>
                <a:sym typeface="Courier New"/>
              </a:rPr>
              <a:t>N</a:t>
            </a:r>
            <a:endParaRPr sz="3900">
              <a:solidFill>
                <a:srgbClr val="FEFCFC"/>
              </a:solidFill>
              <a:latin typeface="Courier New"/>
              <a:ea typeface="Courier New"/>
              <a:cs typeface="Courier New"/>
              <a:sym typeface="Courier New"/>
            </a:endParaRPr>
          </a:p>
        </p:txBody>
      </p:sp>
      <p:sp>
        <p:nvSpPr>
          <p:cNvPr id="207" name="Google Shape;207;p24"/>
          <p:cNvSpPr/>
          <p:nvPr/>
        </p:nvSpPr>
        <p:spPr>
          <a:xfrm>
            <a:off x="1205700" y="908675"/>
            <a:ext cx="7648800" cy="3315600"/>
          </a:xfrm>
          <a:prstGeom prst="roundRect">
            <a:avLst>
              <a:gd fmla="val 16667" name="adj"/>
            </a:avLst>
          </a:prstGeom>
          <a:solidFill>
            <a:srgbClr val="595959">
              <a:alpha val="57360"/>
            </a:srgbClr>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368300" lvl="0" marL="457200" rtl="0" algn="l">
              <a:spcBef>
                <a:spcPts val="0"/>
              </a:spcBef>
              <a:spcAft>
                <a:spcPts val="0"/>
              </a:spcAft>
              <a:buClr>
                <a:srgbClr val="FEFCFC"/>
              </a:buClr>
              <a:buSzPts val="2200"/>
              <a:buFont typeface="Exo 2"/>
              <a:buChar char="●"/>
            </a:pPr>
            <a:r>
              <a:rPr lang="ru" sz="2200">
                <a:solidFill>
                  <a:srgbClr val="FEFCFC"/>
                </a:solidFill>
                <a:latin typeface="Exo 2"/>
                <a:ea typeface="Exo 2"/>
                <a:cs typeface="Exo 2"/>
                <a:sym typeface="Exo 2"/>
              </a:rPr>
              <a:t>It’s not easy to combine two models hoping to achieve better resolution enhancement results.</a:t>
            </a:r>
            <a:endParaRPr sz="2200">
              <a:solidFill>
                <a:srgbClr val="FEFCFC"/>
              </a:solidFill>
              <a:latin typeface="Exo 2"/>
              <a:ea typeface="Exo 2"/>
              <a:cs typeface="Exo 2"/>
              <a:sym typeface="Exo 2"/>
            </a:endParaRPr>
          </a:p>
          <a:p>
            <a:pPr indent="-368300" lvl="0" marL="457200" rtl="0" algn="l">
              <a:spcBef>
                <a:spcPts val="1000"/>
              </a:spcBef>
              <a:spcAft>
                <a:spcPts val="0"/>
              </a:spcAft>
              <a:buClr>
                <a:srgbClr val="FEFCFC"/>
              </a:buClr>
              <a:buSzPts val="2200"/>
              <a:buFont typeface="Exo 2"/>
              <a:buChar char="●"/>
            </a:pPr>
            <a:r>
              <a:rPr lang="ru" sz="2200">
                <a:solidFill>
                  <a:srgbClr val="FEFCFC"/>
                </a:solidFill>
                <a:latin typeface="Exo 2"/>
                <a:ea typeface="Exo 2"/>
                <a:cs typeface="Exo 2"/>
                <a:sym typeface="Exo 2"/>
              </a:rPr>
              <a:t>It’s naively to expect that network refuse useless data channels on its own.</a:t>
            </a:r>
            <a:endParaRPr sz="2200">
              <a:solidFill>
                <a:srgbClr val="FEFCFC"/>
              </a:solidFill>
              <a:latin typeface="Exo 2"/>
              <a:ea typeface="Exo 2"/>
              <a:cs typeface="Exo 2"/>
              <a:sym typeface="Exo 2"/>
            </a:endParaRPr>
          </a:p>
          <a:p>
            <a:pPr indent="-368300" lvl="0" marL="457200" rtl="0" algn="l">
              <a:spcBef>
                <a:spcPts val="1000"/>
              </a:spcBef>
              <a:spcAft>
                <a:spcPts val="1000"/>
              </a:spcAft>
              <a:buClr>
                <a:srgbClr val="FEFCFC"/>
              </a:buClr>
              <a:buSzPts val="2200"/>
              <a:buFont typeface="Exo 2"/>
              <a:buChar char="●"/>
            </a:pPr>
            <a:r>
              <a:rPr lang="ru" sz="2200">
                <a:solidFill>
                  <a:srgbClr val="FEFCFC"/>
                </a:solidFill>
                <a:latin typeface="Exo 2"/>
                <a:ea typeface="Exo 2"/>
                <a:cs typeface="Exo 2"/>
                <a:sym typeface="Exo 2"/>
              </a:rPr>
              <a:t>Separately trained, our backbone networks yield good results.</a:t>
            </a:r>
            <a:endParaRPr sz="2200">
              <a:solidFill>
                <a:srgbClr val="FEFCFC"/>
              </a:solidFill>
              <a:latin typeface="Exo 2"/>
              <a:ea typeface="Exo 2"/>
              <a:cs typeface="Exo 2"/>
              <a:sym typeface="Exo 2"/>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25"/>
          <p:cNvPicPr preferRelativeResize="0"/>
          <p:nvPr/>
        </p:nvPicPr>
        <p:blipFill>
          <a:blip r:embed="rId3">
            <a:alphaModFix/>
          </a:blip>
          <a:stretch>
            <a:fillRect/>
          </a:stretch>
        </p:blipFill>
        <p:spPr>
          <a:xfrm>
            <a:off x="0" y="0"/>
            <a:ext cx="9144000" cy="5143500"/>
          </a:xfrm>
          <a:prstGeom prst="rect">
            <a:avLst/>
          </a:prstGeom>
          <a:noFill/>
          <a:ln>
            <a:noFill/>
          </a:ln>
        </p:spPr>
      </p:pic>
      <p:sp>
        <p:nvSpPr>
          <p:cNvPr id="213" name="Google Shape;213;p25"/>
          <p:cNvSpPr txBox="1"/>
          <p:nvPr/>
        </p:nvSpPr>
        <p:spPr>
          <a:xfrm>
            <a:off x="184550" y="105175"/>
            <a:ext cx="7873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a:solidFill>
                  <a:schemeClr val="lt1"/>
                </a:solidFill>
                <a:latin typeface="Exo 2"/>
                <a:ea typeface="Exo 2"/>
                <a:cs typeface="Exo 2"/>
                <a:sym typeface="Exo 2"/>
              </a:rPr>
              <a:t>Acknowledgements:</a:t>
            </a:r>
            <a:endParaRPr>
              <a:solidFill>
                <a:schemeClr val="lt1"/>
              </a:solidFill>
              <a:latin typeface="Exo 2"/>
              <a:ea typeface="Exo 2"/>
              <a:cs typeface="Exo 2"/>
              <a:sym typeface="Exo 2"/>
            </a:endParaRPr>
          </a:p>
          <a:p>
            <a:pPr indent="0" lvl="0" marL="0" rtl="0" algn="l">
              <a:spcBef>
                <a:spcPts val="0"/>
              </a:spcBef>
              <a:spcAft>
                <a:spcPts val="0"/>
              </a:spcAft>
              <a:buNone/>
            </a:pPr>
            <a:r>
              <a:t/>
            </a:r>
            <a:endParaRPr>
              <a:latin typeface="Exo 2"/>
              <a:ea typeface="Exo 2"/>
              <a:cs typeface="Exo 2"/>
              <a:sym typeface="Exo 2"/>
            </a:endParaRPr>
          </a:p>
          <a:p>
            <a:pPr indent="0" lvl="0" marL="0" rtl="0" algn="l">
              <a:spcBef>
                <a:spcPts val="0"/>
              </a:spcBef>
              <a:spcAft>
                <a:spcPts val="0"/>
              </a:spcAft>
              <a:buNone/>
            </a:pPr>
            <a:r>
              <a:rPr lang="ru" u="sng">
                <a:solidFill>
                  <a:schemeClr val="hlink"/>
                </a:solidFill>
                <a:latin typeface="Exo 2"/>
                <a:ea typeface="Exo 2"/>
                <a:cs typeface="Exo 2"/>
                <a:sym typeface="Exo 2"/>
                <a:hlinkClick r:id="rId4"/>
              </a:rPr>
              <a:t>http://www.robmaurice.com/portfolio_page/cell-nucleus/</a:t>
            </a:r>
            <a:r>
              <a:rPr lang="ru">
                <a:latin typeface="Exo 2"/>
                <a:ea typeface="Exo 2"/>
                <a:cs typeface="Exo 2"/>
                <a:sym typeface="Exo 2"/>
              </a:rPr>
              <a:t> </a:t>
            </a:r>
            <a:r>
              <a:rPr lang="ru">
                <a:solidFill>
                  <a:schemeClr val="lt1"/>
                </a:solidFill>
                <a:latin typeface="Exo 2"/>
                <a:ea typeface="Exo 2"/>
                <a:cs typeface="Exo 2"/>
                <a:sym typeface="Exo 2"/>
              </a:rPr>
              <a:t>- for background images</a:t>
            </a:r>
            <a:endParaRPr>
              <a:solidFill>
                <a:schemeClr val="lt1"/>
              </a:solidFill>
              <a:latin typeface="Exo 2"/>
              <a:ea typeface="Exo 2"/>
              <a:cs typeface="Exo 2"/>
              <a:sym typeface="Exo 2"/>
            </a:endParaRPr>
          </a:p>
          <a:p>
            <a:pPr indent="0" lvl="0" marL="0" rtl="0" algn="l">
              <a:spcBef>
                <a:spcPts val="0"/>
              </a:spcBef>
              <a:spcAft>
                <a:spcPts val="0"/>
              </a:spcAft>
              <a:buNone/>
            </a:pPr>
            <a:r>
              <a:t/>
            </a:r>
            <a:endParaRPr>
              <a:solidFill>
                <a:schemeClr val="lt1"/>
              </a:solidFill>
              <a:latin typeface="Exo 2"/>
              <a:ea typeface="Exo 2"/>
              <a:cs typeface="Exo 2"/>
              <a:sym typeface="Exo 2"/>
            </a:endParaRPr>
          </a:p>
          <a:p>
            <a:pPr indent="0" lvl="0" marL="0" rtl="0" algn="l">
              <a:spcBef>
                <a:spcPts val="0"/>
              </a:spcBef>
              <a:spcAft>
                <a:spcPts val="0"/>
              </a:spcAft>
              <a:buNone/>
            </a:pPr>
            <a:r>
              <a:rPr lang="ru">
                <a:solidFill>
                  <a:schemeClr val="lt1"/>
                </a:solidFill>
                <a:latin typeface="Exo 2"/>
                <a:ea typeface="Exo 2"/>
                <a:cs typeface="Exo 2"/>
                <a:sym typeface="Exo 2"/>
              </a:rPr>
              <a:t>Mariia  Bazarevich for the help with biological details</a:t>
            </a:r>
            <a:endParaRPr>
              <a:solidFill>
                <a:schemeClr val="lt1"/>
              </a:solidFill>
              <a:latin typeface="Exo 2"/>
              <a:ea typeface="Exo 2"/>
              <a:cs typeface="Exo 2"/>
              <a:sym typeface="Exo 2"/>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 name="Shape 60"/>
        <p:cNvGrpSpPr/>
        <p:nvPr/>
      </p:nvGrpSpPr>
      <p:grpSpPr>
        <a:xfrm>
          <a:off x="0" y="0"/>
          <a:ext cx="0" cy="0"/>
          <a:chOff x="0" y="0"/>
          <a:chExt cx="0" cy="0"/>
        </a:xfrm>
      </p:grpSpPr>
      <p:pic>
        <p:nvPicPr>
          <p:cNvPr id="61" name="Google Shape;61;p14"/>
          <p:cNvPicPr preferRelativeResize="0"/>
          <p:nvPr/>
        </p:nvPicPr>
        <p:blipFill>
          <a:blip r:embed="rId3">
            <a:alphaModFix/>
          </a:blip>
          <a:stretch>
            <a:fillRect/>
          </a:stretch>
        </p:blipFill>
        <p:spPr>
          <a:xfrm>
            <a:off x="25" y="0"/>
            <a:ext cx="9138662" cy="5140499"/>
          </a:xfrm>
          <a:prstGeom prst="rect">
            <a:avLst/>
          </a:prstGeom>
          <a:noFill/>
          <a:ln>
            <a:noFill/>
          </a:ln>
        </p:spPr>
      </p:pic>
      <p:sp>
        <p:nvSpPr>
          <p:cNvPr id="62" name="Google Shape;62;p14"/>
          <p:cNvSpPr/>
          <p:nvPr/>
        </p:nvSpPr>
        <p:spPr>
          <a:xfrm>
            <a:off x="0" y="0"/>
            <a:ext cx="1006200" cy="5143500"/>
          </a:xfrm>
          <a:prstGeom prst="rect">
            <a:avLst/>
          </a:prstGeom>
          <a:solidFill>
            <a:srgbClr val="595959">
              <a:alpha val="573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txBox="1"/>
          <p:nvPr/>
        </p:nvSpPr>
        <p:spPr>
          <a:xfrm>
            <a:off x="2705100" y="-2190750"/>
            <a:ext cx="4781700" cy="106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4" name="Google Shape;64;p14"/>
          <p:cNvSpPr txBox="1"/>
          <p:nvPr/>
        </p:nvSpPr>
        <p:spPr>
          <a:xfrm>
            <a:off x="1485900" y="-1543050"/>
            <a:ext cx="6000900" cy="80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5" name="Google Shape;65;p14"/>
          <p:cNvSpPr txBox="1"/>
          <p:nvPr/>
        </p:nvSpPr>
        <p:spPr>
          <a:xfrm rot="-3075">
            <a:off x="0" y="72875"/>
            <a:ext cx="1006200" cy="2586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lang="ru" sz="3900">
                <a:solidFill>
                  <a:srgbClr val="FEFCFC"/>
                </a:solidFill>
                <a:latin typeface="Courier New"/>
                <a:ea typeface="Courier New"/>
                <a:cs typeface="Courier New"/>
                <a:sym typeface="Courier New"/>
              </a:rPr>
              <a:t>I</a:t>
            </a:r>
            <a:br>
              <a:rPr lang="ru" sz="3900">
                <a:solidFill>
                  <a:srgbClr val="FEFCFC"/>
                </a:solidFill>
                <a:latin typeface="Courier New"/>
                <a:ea typeface="Courier New"/>
                <a:cs typeface="Courier New"/>
                <a:sym typeface="Courier New"/>
              </a:rPr>
            </a:br>
            <a:r>
              <a:rPr lang="ru" sz="3900">
                <a:solidFill>
                  <a:srgbClr val="FEFCFC"/>
                </a:solidFill>
                <a:latin typeface="Courier New"/>
                <a:ea typeface="Courier New"/>
                <a:cs typeface="Courier New"/>
                <a:sym typeface="Courier New"/>
              </a:rPr>
              <a:t>N</a:t>
            </a:r>
            <a:br>
              <a:rPr lang="ru" sz="3900">
                <a:solidFill>
                  <a:srgbClr val="FEFCFC"/>
                </a:solidFill>
                <a:latin typeface="Courier New"/>
                <a:ea typeface="Courier New"/>
                <a:cs typeface="Courier New"/>
                <a:sym typeface="Courier New"/>
              </a:rPr>
            </a:br>
            <a:r>
              <a:rPr lang="ru" sz="3900">
                <a:solidFill>
                  <a:srgbClr val="FEFCFC"/>
                </a:solidFill>
                <a:latin typeface="Courier New"/>
                <a:ea typeface="Courier New"/>
                <a:cs typeface="Courier New"/>
                <a:sym typeface="Courier New"/>
              </a:rPr>
              <a:t>T</a:t>
            </a:r>
            <a:br>
              <a:rPr lang="ru" sz="3900">
                <a:solidFill>
                  <a:srgbClr val="FEFCFC"/>
                </a:solidFill>
                <a:latin typeface="Courier New"/>
                <a:ea typeface="Courier New"/>
                <a:cs typeface="Courier New"/>
                <a:sym typeface="Courier New"/>
              </a:rPr>
            </a:br>
            <a:r>
              <a:rPr lang="ru" sz="3900">
                <a:solidFill>
                  <a:srgbClr val="FEFCFC"/>
                </a:solidFill>
                <a:latin typeface="Courier New"/>
                <a:ea typeface="Courier New"/>
                <a:cs typeface="Courier New"/>
                <a:sym typeface="Courier New"/>
              </a:rPr>
              <a:t>R</a:t>
            </a:r>
            <a:endParaRPr sz="3900">
              <a:solidFill>
                <a:srgbClr val="FEFCFC"/>
              </a:solidFill>
              <a:latin typeface="Courier New"/>
              <a:ea typeface="Courier New"/>
              <a:cs typeface="Courier New"/>
              <a:sym typeface="Courier New"/>
            </a:endParaRPr>
          </a:p>
          <a:p>
            <a:pPr indent="0" lvl="0" marL="0" rtl="0" algn="ctr">
              <a:lnSpc>
                <a:spcPct val="80000"/>
              </a:lnSpc>
              <a:spcBef>
                <a:spcPts val="0"/>
              </a:spcBef>
              <a:spcAft>
                <a:spcPts val="0"/>
              </a:spcAft>
              <a:buNone/>
            </a:pPr>
            <a:r>
              <a:rPr lang="ru" sz="3900">
                <a:solidFill>
                  <a:srgbClr val="FEFCFC"/>
                </a:solidFill>
                <a:latin typeface="Courier New"/>
                <a:ea typeface="Courier New"/>
                <a:cs typeface="Courier New"/>
                <a:sym typeface="Courier New"/>
              </a:rPr>
              <a:t>O</a:t>
            </a:r>
            <a:endParaRPr sz="3900">
              <a:solidFill>
                <a:srgbClr val="FEFCFC"/>
              </a:solidFill>
              <a:latin typeface="Courier New"/>
              <a:ea typeface="Courier New"/>
              <a:cs typeface="Courier New"/>
              <a:sym typeface="Courier New"/>
            </a:endParaRPr>
          </a:p>
        </p:txBody>
      </p:sp>
      <p:pic>
        <p:nvPicPr>
          <p:cNvPr id="66" name="Google Shape;66;p14"/>
          <p:cNvPicPr preferRelativeResize="0"/>
          <p:nvPr/>
        </p:nvPicPr>
        <p:blipFill rotWithShape="1">
          <a:blip r:embed="rId4">
            <a:alphaModFix/>
          </a:blip>
          <a:srcRect b="21302" l="0" r="1097" t="14259"/>
          <a:stretch/>
        </p:blipFill>
        <p:spPr>
          <a:xfrm>
            <a:off x="5133275" y="72425"/>
            <a:ext cx="3886800" cy="2014500"/>
          </a:xfrm>
          <a:prstGeom prst="roundRect">
            <a:avLst>
              <a:gd fmla="val 0" name="adj"/>
            </a:avLst>
          </a:prstGeom>
          <a:noFill/>
          <a:ln cap="flat" cmpd="sng" w="19050">
            <a:solidFill>
              <a:srgbClr val="351C75"/>
            </a:solidFill>
            <a:prstDash val="solid"/>
            <a:round/>
            <a:headEnd len="sm" w="sm" type="none"/>
            <a:tailEnd len="sm" w="sm" type="none"/>
          </a:ln>
        </p:spPr>
      </p:pic>
      <p:cxnSp>
        <p:nvCxnSpPr>
          <p:cNvPr id="67" name="Google Shape;67;p14"/>
          <p:cNvCxnSpPr>
            <a:stCxn id="68" idx="3"/>
            <a:endCxn id="69" idx="3"/>
          </p:cNvCxnSpPr>
          <p:nvPr/>
        </p:nvCxnSpPr>
        <p:spPr>
          <a:xfrm>
            <a:off x="5538580" y="2828227"/>
            <a:ext cx="78900" cy="48900"/>
          </a:xfrm>
          <a:prstGeom prst="straightConnector1">
            <a:avLst/>
          </a:prstGeom>
          <a:noFill/>
          <a:ln cap="flat" cmpd="sng" w="9525">
            <a:solidFill>
              <a:schemeClr val="dk2"/>
            </a:solidFill>
            <a:prstDash val="solid"/>
            <a:round/>
            <a:headEnd len="med" w="med" type="none"/>
            <a:tailEnd len="med" w="med" type="none"/>
          </a:ln>
        </p:spPr>
      </p:cxnSp>
      <p:grpSp>
        <p:nvGrpSpPr>
          <p:cNvPr id="70" name="Google Shape;70;p14"/>
          <p:cNvGrpSpPr/>
          <p:nvPr/>
        </p:nvGrpSpPr>
        <p:grpSpPr>
          <a:xfrm>
            <a:off x="2958487" y="2192075"/>
            <a:ext cx="6180176" cy="2948425"/>
            <a:chOff x="1977537" y="2195075"/>
            <a:chExt cx="6180176" cy="2948425"/>
          </a:xfrm>
        </p:grpSpPr>
        <p:pic>
          <p:nvPicPr>
            <p:cNvPr id="71" name="Google Shape;71;p14"/>
            <p:cNvPicPr preferRelativeResize="0"/>
            <p:nvPr/>
          </p:nvPicPr>
          <p:blipFill>
            <a:blip r:embed="rId5">
              <a:alphaModFix/>
            </a:blip>
            <a:stretch>
              <a:fillRect/>
            </a:stretch>
          </p:blipFill>
          <p:spPr>
            <a:xfrm>
              <a:off x="1977537" y="2195075"/>
              <a:ext cx="6180176" cy="2948425"/>
            </a:xfrm>
            <a:prstGeom prst="rect">
              <a:avLst/>
            </a:prstGeom>
            <a:noFill/>
            <a:ln cap="flat" cmpd="sng" w="19050">
              <a:solidFill>
                <a:srgbClr val="351C75"/>
              </a:solidFill>
              <a:prstDash val="solid"/>
              <a:round/>
              <a:headEnd len="sm" w="sm" type="none"/>
              <a:tailEnd len="sm" w="sm" type="none"/>
            </a:ln>
            <a:effectLst>
              <a:outerShdw blurRad="57150" rotWithShape="0" algn="bl" dir="5400000" dist="19050">
                <a:srgbClr val="000000">
                  <a:alpha val="50000"/>
                </a:srgbClr>
              </a:outerShdw>
            </a:effectLst>
          </p:spPr>
        </p:pic>
        <p:pic>
          <p:nvPicPr>
            <p:cNvPr id="69" name="Google Shape;69;p14"/>
            <p:cNvPicPr preferRelativeResize="0"/>
            <p:nvPr/>
          </p:nvPicPr>
          <p:blipFill>
            <a:blip r:embed="rId6">
              <a:alphaModFix/>
            </a:blip>
            <a:stretch>
              <a:fillRect/>
            </a:stretch>
          </p:blipFill>
          <p:spPr>
            <a:xfrm>
              <a:off x="2146620" y="2237113"/>
              <a:ext cx="2489910" cy="1286028"/>
            </a:xfrm>
            <a:prstGeom prst="rect">
              <a:avLst/>
            </a:prstGeom>
            <a:noFill/>
            <a:ln cap="flat" cmpd="sng" w="19050">
              <a:solidFill>
                <a:srgbClr val="351C75"/>
              </a:solidFill>
              <a:prstDash val="solid"/>
              <a:round/>
              <a:headEnd len="sm" w="sm" type="none"/>
              <a:tailEnd len="sm" w="sm" type="none"/>
            </a:ln>
            <a:effectLst>
              <a:outerShdw blurRad="57150" rotWithShape="0" algn="bl" dir="5400000" dist="19050">
                <a:srgbClr val="000000">
                  <a:alpha val="50000"/>
                </a:srgbClr>
              </a:outerShdw>
            </a:effectLst>
          </p:spPr>
        </p:pic>
        <p:cxnSp>
          <p:nvCxnSpPr>
            <p:cNvPr id="72" name="Google Shape;72;p14"/>
            <p:cNvCxnSpPr/>
            <p:nvPr/>
          </p:nvCxnSpPr>
          <p:spPr>
            <a:xfrm flipH="1" rot="10800000">
              <a:off x="3457573" y="2417788"/>
              <a:ext cx="1332000" cy="515100"/>
            </a:xfrm>
            <a:prstGeom prst="straightConnector1">
              <a:avLst/>
            </a:prstGeom>
            <a:noFill/>
            <a:ln cap="flat" cmpd="sng" w="19050">
              <a:solidFill>
                <a:srgbClr val="351C75"/>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73" name="Google Shape;73;p14"/>
            <p:cNvCxnSpPr/>
            <p:nvPr/>
          </p:nvCxnSpPr>
          <p:spPr>
            <a:xfrm>
              <a:off x="3488528" y="2990400"/>
              <a:ext cx="1387200" cy="41700"/>
            </a:xfrm>
            <a:prstGeom prst="straightConnector1">
              <a:avLst/>
            </a:prstGeom>
            <a:noFill/>
            <a:ln cap="flat" cmpd="sng" w="19050">
              <a:solidFill>
                <a:srgbClr val="351C75"/>
              </a:solidFill>
              <a:prstDash val="solid"/>
              <a:round/>
              <a:headEnd len="med" w="med" type="none"/>
              <a:tailEnd len="med" w="med" type="triangle"/>
            </a:ln>
            <a:effectLst>
              <a:outerShdw blurRad="57150" rotWithShape="0" algn="bl" dir="5400000" dist="19050">
                <a:srgbClr val="000000">
                  <a:alpha val="50000"/>
                </a:srgbClr>
              </a:outerShdw>
            </a:effectLst>
          </p:spPr>
        </p:cxnSp>
      </p:grpSp>
      <p:sp>
        <p:nvSpPr>
          <p:cNvPr id="74" name="Google Shape;74;p14"/>
          <p:cNvSpPr/>
          <p:nvPr/>
        </p:nvSpPr>
        <p:spPr>
          <a:xfrm>
            <a:off x="1190125" y="164825"/>
            <a:ext cx="3637800" cy="1829700"/>
          </a:xfrm>
          <a:prstGeom prst="roundRect">
            <a:avLst>
              <a:gd fmla="val 16667" name="adj"/>
            </a:avLst>
          </a:prstGeom>
          <a:solidFill>
            <a:srgbClr val="595959">
              <a:alpha val="57360"/>
            </a:srgbClr>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ru" sz="1500">
                <a:solidFill>
                  <a:srgbClr val="FEFCFC"/>
                </a:solidFill>
                <a:latin typeface="Exo 2"/>
                <a:ea typeface="Exo 2"/>
                <a:cs typeface="Exo 2"/>
                <a:sym typeface="Exo 2"/>
              </a:rPr>
              <a:t>Hi-C</a:t>
            </a:r>
            <a:r>
              <a:rPr lang="ru" sz="1500">
                <a:solidFill>
                  <a:srgbClr val="FEFCFC"/>
                </a:solidFill>
                <a:latin typeface="Exo 2"/>
                <a:ea typeface="Exo 2"/>
                <a:cs typeface="Exo 2"/>
                <a:sym typeface="Exo 2"/>
              </a:rPr>
              <a:t> is an experimental technique for </a:t>
            </a:r>
            <a:r>
              <a:rPr lang="ru" sz="1500">
                <a:solidFill>
                  <a:srgbClr val="FEFCFC"/>
                </a:solidFill>
                <a:latin typeface="Exo 2"/>
                <a:ea typeface="Exo 2"/>
                <a:cs typeface="Exo 2"/>
                <a:sym typeface="Exo 2"/>
              </a:rPr>
              <a:t>investigation</a:t>
            </a:r>
            <a:r>
              <a:rPr lang="ru" sz="1500">
                <a:solidFill>
                  <a:srgbClr val="FEFCFC"/>
                </a:solidFill>
                <a:latin typeface="Exo 2"/>
                <a:ea typeface="Exo 2"/>
                <a:cs typeface="Exo 2"/>
                <a:sym typeface="Exo 2"/>
              </a:rPr>
              <a:t> of </a:t>
            </a:r>
            <a:r>
              <a:rPr lang="ru" sz="1500">
                <a:solidFill>
                  <a:srgbClr val="FEFCFC"/>
                </a:solidFill>
                <a:latin typeface="Exo 2"/>
                <a:ea typeface="Exo 2"/>
                <a:cs typeface="Exo 2"/>
                <a:sym typeface="Exo 2"/>
              </a:rPr>
              <a:t>the</a:t>
            </a:r>
            <a:r>
              <a:rPr lang="ru" sz="1500">
                <a:solidFill>
                  <a:srgbClr val="FEFCFC"/>
                </a:solidFill>
                <a:latin typeface="Exo 2"/>
                <a:ea typeface="Exo 2"/>
                <a:cs typeface="Exo 2"/>
                <a:sym typeface="Exo 2"/>
              </a:rPr>
              <a:t>  </a:t>
            </a:r>
            <a:r>
              <a:rPr lang="ru" sz="1500">
                <a:solidFill>
                  <a:srgbClr val="FEFCFC"/>
                </a:solidFill>
                <a:latin typeface="Exo 2"/>
                <a:ea typeface="Exo 2"/>
                <a:cs typeface="Exo 2"/>
                <a:sym typeface="Exo 2"/>
              </a:rPr>
              <a:t>genome </a:t>
            </a:r>
            <a:r>
              <a:rPr lang="ru" sz="1500">
                <a:solidFill>
                  <a:srgbClr val="FEFCFC"/>
                </a:solidFill>
                <a:latin typeface="Exo 2"/>
                <a:ea typeface="Exo 2"/>
                <a:cs typeface="Exo 2"/>
                <a:sym typeface="Exo 2"/>
              </a:rPr>
              <a:t>3D  organization. </a:t>
            </a:r>
            <a:endParaRPr sz="1500">
              <a:solidFill>
                <a:srgbClr val="FEFCFC"/>
              </a:solidFill>
              <a:latin typeface="Exo 2"/>
              <a:ea typeface="Exo 2"/>
              <a:cs typeface="Exo 2"/>
              <a:sym typeface="Exo 2"/>
            </a:endParaRPr>
          </a:p>
          <a:p>
            <a:pPr indent="0" lvl="0" marL="0" rtl="0" algn="ctr">
              <a:spcBef>
                <a:spcPts val="1000"/>
              </a:spcBef>
              <a:spcAft>
                <a:spcPts val="0"/>
              </a:spcAft>
              <a:buNone/>
            </a:pPr>
            <a:r>
              <a:rPr b="1" lang="ru" sz="1500">
                <a:solidFill>
                  <a:srgbClr val="FEFCFC"/>
                </a:solidFill>
                <a:latin typeface="Exo 2"/>
                <a:ea typeface="Exo 2"/>
                <a:cs typeface="Exo 2"/>
                <a:sym typeface="Exo 2"/>
              </a:rPr>
              <a:t>Hi-C map</a:t>
            </a:r>
            <a:r>
              <a:rPr lang="ru" sz="1500">
                <a:solidFill>
                  <a:srgbClr val="FEFCFC"/>
                </a:solidFill>
                <a:latin typeface="Exo 2"/>
                <a:ea typeface="Exo 2"/>
                <a:cs typeface="Exo 2"/>
                <a:sym typeface="Exo 2"/>
              </a:rPr>
              <a:t> is a matrix storing the information about pairwise contact frequencies of the </a:t>
            </a:r>
            <a:r>
              <a:rPr lang="ru" sz="1500">
                <a:solidFill>
                  <a:srgbClr val="FEFCFC"/>
                </a:solidFill>
                <a:latin typeface="Exo 2"/>
                <a:ea typeface="Exo 2"/>
                <a:cs typeface="Exo 2"/>
                <a:sym typeface="Exo 2"/>
              </a:rPr>
              <a:t>genome loci.</a:t>
            </a:r>
            <a:endParaRPr sz="1500">
              <a:solidFill>
                <a:srgbClr val="FEFCFC"/>
              </a:solidFill>
              <a:latin typeface="Exo 2"/>
              <a:ea typeface="Exo 2"/>
              <a:cs typeface="Exo 2"/>
              <a:sym typeface="Exo 2"/>
            </a:endParaRPr>
          </a:p>
        </p:txBody>
      </p:sp>
      <p:sp>
        <p:nvSpPr>
          <p:cNvPr id="75" name="Google Shape;75;p14"/>
          <p:cNvSpPr/>
          <p:nvPr/>
        </p:nvSpPr>
        <p:spPr>
          <a:xfrm>
            <a:off x="1256900" y="2428325"/>
            <a:ext cx="1542300" cy="848700"/>
          </a:xfrm>
          <a:prstGeom prst="roundRect">
            <a:avLst>
              <a:gd fmla="val 16667" name="adj"/>
            </a:avLst>
          </a:prstGeom>
          <a:solidFill>
            <a:srgbClr val="595959">
              <a:alpha val="57360"/>
            </a:srgbClr>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ru">
                <a:solidFill>
                  <a:srgbClr val="FEFCFC"/>
                </a:solidFill>
                <a:latin typeface="Exo 2"/>
                <a:ea typeface="Exo 2"/>
                <a:cs typeface="Exo 2"/>
                <a:sym typeface="Exo 2"/>
              </a:rPr>
              <a:t>This how it may look in 3D</a:t>
            </a:r>
            <a:endParaRPr>
              <a:solidFill>
                <a:srgbClr val="FEFCFC"/>
              </a:solidFill>
              <a:latin typeface="Exo 2"/>
              <a:ea typeface="Exo 2"/>
              <a:cs typeface="Exo 2"/>
              <a:sym typeface="Exo 2"/>
            </a:endParaRPr>
          </a:p>
        </p:txBody>
      </p:sp>
      <p:sp>
        <p:nvSpPr>
          <p:cNvPr id="76" name="Google Shape;76;p14"/>
          <p:cNvSpPr/>
          <p:nvPr/>
        </p:nvSpPr>
        <p:spPr>
          <a:xfrm>
            <a:off x="1256900" y="3891125"/>
            <a:ext cx="1542300" cy="848700"/>
          </a:xfrm>
          <a:prstGeom prst="roundRect">
            <a:avLst>
              <a:gd fmla="val 16667" name="adj"/>
            </a:avLst>
          </a:prstGeom>
          <a:solidFill>
            <a:srgbClr val="595959">
              <a:alpha val="57360"/>
            </a:srgbClr>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ru">
                <a:solidFill>
                  <a:srgbClr val="FEFCFC"/>
                </a:solidFill>
                <a:latin typeface="Exo 2"/>
                <a:ea typeface="Exo 2"/>
                <a:cs typeface="Exo 2"/>
                <a:sym typeface="Exo 2"/>
              </a:rPr>
              <a:t>This how it looks in Hi-C</a:t>
            </a:r>
            <a:endParaRPr>
              <a:solidFill>
                <a:srgbClr val="FEFCFC"/>
              </a:solidFill>
              <a:latin typeface="Exo 2"/>
              <a:ea typeface="Exo 2"/>
              <a:cs typeface="Exo 2"/>
              <a:sym typeface="Exo 2"/>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 name="Shape 80"/>
        <p:cNvGrpSpPr/>
        <p:nvPr/>
      </p:nvGrpSpPr>
      <p:grpSpPr>
        <a:xfrm>
          <a:off x="0" y="0"/>
          <a:ext cx="0" cy="0"/>
          <a:chOff x="0" y="0"/>
          <a:chExt cx="0" cy="0"/>
        </a:xfrm>
      </p:grpSpPr>
      <p:pic>
        <p:nvPicPr>
          <p:cNvPr id="81" name="Google Shape;81;p15"/>
          <p:cNvPicPr preferRelativeResize="0"/>
          <p:nvPr/>
        </p:nvPicPr>
        <p:blipFill>
          <a:blip r:embed="rId3">
            <a:alphaModFix/>
          </a:blip>
          <a:stretch>
            <a:fillRect/>
          </a:stretch>
        </p:blipFill>
        <p:spPr>
          <a:xfrm>
            <a:off x="25" y="0"/>
            <a:ext cx="9138662" cy="5140499"/>
          </a:xfrm>
          <a:prstGeom prst="rect">
            <a:avLst/>
          </a:prstGeom>
          <a:noFill/>
          <a:ln>
            <a:noFill/>
          </a:ln>
        </p:spPr>
      </p:pic>
      <p:sp>
        <p:nvSpPr>
          <p:cNvPr id="82" name="Google Shape;82;p15"/>
          <p:cNvSpPr/>
          <p:nvPr/>
        </p:nvSpPr>
        <p:spPr>
          <a:xfrm>
            <a:off x="0" y="0"/>
            <a:ext cx="1006200" cy="5143500"/>
          </a:xfrm>
          <a:prstGeom prst="rect">
            <a:avLst/>
          </a:prstGeom>
          <a:solidFill>
            <a:srgbClr val="595959">
              <a:alpha val="573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txBox="1"/>
          <p:nvPr/>
        </p:nvSpPr>
        <p:spPr>
          <a:xfrm>
            <a:off x="2705100" y="-2190750"/>
            <a:ext cx="478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4" name="Google Shape;84;p15"/>
          <p:cNvSpPr txBox="1"/>
          <p:nvPr/>
        </p:nvSpPr>
        <p:spPr>
          <a:xfrm>
            <a:off x="1485900" y="-1543050"/>
            <a:ext cx="600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5" name="Google Shape;85;p15"/>
          <p:cNvSpPr txBox="1"/>
          <p:nvPr/>
        </p:nvSpPr>
        <p:spPr>
          <a:xfrm rot="-3075">
            <a:off x="0" y="72875"/>
            <a:ext cx="1006200" cy="4987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lang="ru" sz="3900">
                <a:solidFill>
                  <a:srgbClr val="FEFCFC"/>
                </a:solidFill>
                <a:latin typeface="Courier New"/>
                <a:ea typeface="Courier New"/>
                <a:cs typeface="Courier New"/>
                <a:sym typeface="Courier New"/>
              </a:rPr>
              <a:t>H</a:t>
            </a:r>
            <a:endParaRPr sz="3900">
              <a:solidFill>
                <a:srgbClr val="FEFCFC"/>
              </a:solidFill>
              <a:latin typeface="Courier New"/>
              <a:ea typeface="Courier New"/>
              <a:cs typeface="Courier New"/>
              <a:sym typeface="Courier New"/>
            </a:endParaRPr>
          </a:p>
          <a:p>
            <a:pPr indent="0" lvl="0" marL="0" rtl="0" algn="ctr">
              <a:lnSpc>
                <a:spcPct val="80000"/>
              </a:lnSpc>
              <a:spcBef>
                <a:spcPts val="0"/>
              </a:spcBef>
              <a:spcAft>
                <a:spcPts val="0"/>
              </a:spcAft>
              <a:buNone/>
            </a:pPr>
            <a:r>
              <a:rPr lang="ru" sz="3900">
                <a:solidFill>
                  <a:srgbClr val="FEFCFC"/>
                </a:solidFill>
                <a:latin typeface="Courier New"/>
                <a:ea typeface="Courier New"/>
                <a:cs typeface="Courier New"/>
                <a:sym typeface="Courier New"/>
              </a:rPr>
              <a:t>Y</a:t>
            </a:r>
            <a:endParaRPr sz="3900">
              <a:solidFill>
                <a:srgbClr val="FEFCFC"/>
              </a:solidFill>
              <a:latin typeface="Courier New"/>
              <a:ea typeface="Courier New"/>
              <a:cs typeface="Courier New"/>
              <a:sym typeface="Courier New"/>
            </a:endParaRPr>
          </a:p>
          <a:p>
            <a:pPr indent="0" lvl="0" marL="0" rtl="0" algn="ctr">
              <a:lnSpc>
                <a:spcPct val="80000"/>
              </a:lnSpc>
              <a:spcBef>
                <a:spcPts val="0"/>
              </a:spcBef>
              <a:spcAft>
                <a:spcPts val="0"/>
              </a:spcAft>
              <a:buNone/>
            </a:pPr>
            <a:r>
              <a:rPr lang="ru" sz="3900">
                <a:solidFill>
                  <a:srgbClr val="FEFCFC"/>
                </a:solidFill>
                <a:latin typeface="Courier New"/>
                <a:ea typeface="Courier New"/>
                <a:cs typeface="Courier New"/>
                <a:sym typeface="Courier New"/>
              </a:rPr>
              <a:t>P</a:t>
            </a:r>
            <a:endParaRPr sz="3900">
              <a:solidFill>
                <a:srgbClr val="FEFCFC"/>
              </a:solidFill>
              <a:latin typeface="Courier New"/>
              <a:ea typeface="Courier New"/>
              <a:cs typeface="Courier New"/>
              <a:sym typeface="Courier New"/>
            </a:endParaRPr>
          </a:p>
          <a:p>
            <a:pPr indent="0" lvl="0" marL="0" rtl="0" algn="ctr">
              <a:lnSpc>
                <a:spcPct val="80000"/>
              </a:lnSpc>
              <a:spcBef>
                <a:spcPts val="0"/>
              </a:spcBef>
              <a:spcAft>
                <a:spcPts val="0"/>
              </a:spcAft>
              <a:buNone/>
            </a:pPr>
            <a:r>
              <a:rPr lang="ru" sz="3900">
                <a:solidFill>
                  <a:srgbClr val="FEFCFC"/>
                </a:solidFill>
                <a:latin typeface="Courier New"/>
                <a:ea typeface="Courier New"/>
                <a:cs typeface="Courier New"/>
                <a:sym typeface="Courier New"/>
              </a:rPr>
              <a:t>O</a:t>
            </a:r>
            <a:endParaRPr sz="3900">
              <a:solidFill>
                <a:srgbClr val="FEFCFC"/>
              </a:solidFill>
              <a:latin typeface="Courier New"/>
              <a:ea typeface="Courier New"/>
              <a:cs typeface="Courier New"/>
              <a:sym typeface="Courier New"/>
            </a:endParaRPr>
          </a:p>
          <a:p>
            <a:pPr indent="0" lvl="0" marL="0" rtl="0" algn="ctr">
              <a:lnSpc>
                <a:spcPct val="80000"/>
              </a:lnSpc>
              <a:spcBef>
                <a:spcPts val="0"/>
              </a:spcBef>
              <a:spcAft>
                <a:spcPts val="0"/>
              </a:spcAft>
              <a:buNone/>
            </a:pPr>
            <a:r>
              <a:rPr lang="ru" sz="3900">
                <a:solidFill>
                  <a:srgbClr val="FEFCFC"/>
                </a:solidFill>
                <a:latin typeface="Courier New"/>
                <a:ea typeface="Courier New"/>
                <a:cs typeface="Courier New"/>
                <a:sym typeface="Courier New"/>
              </a:rPr>
              <a:t>T</a:t>
            </a:r>
            <a:endParaRPr sz="3900">
              <a:solidFill>
                <a:srgbClr val="FEFCFC"/>
              </a:solidFill>
              <a:latin typeface="Courier New"/>
              <a:ea typeface="Courier New"/>
              <a:cs typeface="Courier New"/>
              <a:sym typeface="Courier New"/>
            </a:endParaRPr>
          </a:p>
          <a:p>
            <a:pPr indent="0" lvl="0" marL="0" rtl="0" algn="ctr">
              <a:lnSpc>
                <a:spcPct val="80000"/>
              </a:lnSpc>
              <a:spcBef>
                <a:spcPts val="0"/>
              </a:spcBef>
              <a:spcAft>
                <a:spcPts val="0"/>
              </a:spcAft>
              <a:buNone/>
            </a:pPr>
            <a:r>
              <a:rPr lang="ru" sz="3900">
                <a:solidFill>
                  <a:srgbClr val="FEFCFC"/>
                </a:solidFill>
                <a:latin typeface="Courier New"/>
                <a:ea typeface="Courier New"/>
                <a:cs typeface="Courier New"/>
                <a:sym typeface="Courier New"/>
              </a:rPr>
              <a:t>H</a:t>
            </a:r>
            <a:endParaRPr sz="3900">
              <a:solidFill>
                <a:srgbClr val="FEFCFC"/>
              </a:solidFill>
              <a:latin typeface="Courier New"/>
              <a:ea typeface="Courier New"/>
              <a:cs typeface="Courier New"/>
              <a:sym typeface="Courier New"/>
            </a:endParaRPr>
          </a:p>
          <a:p>
            <a:pPr indent="0" lvl="0" marL="0" rtl="0" algn="ctr">
              <a:lnSpc>
                <a:spcPct val="80000"/>
              </a:lnSpc>
              <a:spcBef>
                <a:spcPts val="0"/>
              </a:spcBef>
              <a:spcAft>
                <a:spcPts val="0"/>
              </a:spcAft>
              <a:buNone/>
            </a:pPr>
            <a:r>
              <a:rPr lang="ru" sz="3900">
                <a:solidFill>
                  <a:srgbClr val="FEFCFC"/>
                </a:solidFill>
                <a:latin typeface="Courier New"/>
                <a:ea typeface="Courier New"/>
                <a:cs typeface="Courier New"/>
                <a:sym typeface="Courier New"/>
              </a:rPr>
              <a:t>E</a:t>
            </a:r>
            <a:endParaRPr sz="3900">
              <a:solidFill>
                <a:srgbClr val="FEFCFC"/>
              </a:solidFill>
              <a:latin typeface="Courier New"/>
              <a:ea typeface="Courier New"/>
              <a:cs typeface="Courier New"/>
              <a:sym typeface="Courier New"/>
            </a:endParaRPr>
          </a:p>
          <a:p>
            <a:pPr indent="0" lvl="0" marL="0" rtl="0" algn="ctr">
              <a:lnSpc>
                <a:spcPct val="80000"/>
              </a:lnSpc>
              <a:spcBef>
                <a:spcPts val="0"/>
              </a:spcBef>
              <a:spcAft>
                <a:spcPts val="0"/>
              </a:spcAft>
              <a:buNone/>
            </a:pPr>
            <a:r>
              <a:rPr lang="ru" sz="3900">
                <a:solidFill>
                  <a:srgbClr val="FEFCFC"/>
                </a:solidFill>
                <a:latin typeface="Courier New"/>
                <a:ea typeface="Courier New"/>
                <a:cs typeface="Courier New"/>
                <a:sym typeface="Courier New"/>
              </a:rPr>
              <a:t>S</a:t>
            </a:r>
            <a:endParaRPr sz="3900">
              <a:solidFill>
                <a:srgbClr val="FEFCFC"/>
              </a:solidFill>
              <a:latin typeface="Courier New"/>
              <a:ea typeface="Courier New"/>
              <a:cs typeface="Courier New"/>
              <a:sym typeface="Courier New"/>
            </a:endParaRPr>
          </a:p>
          <a:p>
            <a:pPr indent="0" lvl="0" marL="0" rtl="0" algn="ctr">
              <a:lnSpc>
                <a:spcPct val="80000"/>
              </a:lnSpc>
              <a:spcBef>
                <a:spcPts val="0"/>
              </a:spcBef>
              <a:spcAft>
                <a:spcPts val="0"/>
              </a:spcAft>
              <a:buNone/>
            </a:pPr>
            <a:r>
              <a:rPr lang="ru" sz="3900">
                <a:solidFill>
                  <a:srgbClr val="FEFCFC"/>
                </a:solidFill>
                <a:latin typeface="Courier New"/>
                <a:ea typeface="Courier New"/>
                <a:cs typeface="Courier New"/>
                <a:sym typeface="Courier New"/>
              </a:rPr>
              <a:t>I</a:t>
            </a:r>
            <a:endParaRPr sz="3900">
              <a:solidFill>
                <a:srgbClr val="FEFCFC"/>
              </a:solidFill>
              <a:latin typeface="Courier New"/>
              <a:ea typeface="Courier New"/>
              <a:cs typeface="Courier New"/>
              <a:sym typeface="Courier New"/>
            </a:endParaRPr>
          </a:p>
          <a:p>
            <a:pPr indent="0" lvl="0" marL="0" rtl="0" algn="ctr">
              <a:lnSpc>
                <a:spcPct val="80000"/>
              </a:lnSpc>
              <a:spcBef>
                <a:spcPts val="0"/>
              </a:spcBef>
              <a:spcAft>
                <a:spcPts val="0"/>
              </a:spcAft>
              <a:buNone/>
            </a:pPr>
            <a:r>
              <a:rPr lang="ru" sz="3900">
                <a:solidFill>
                  <a:srgbClr val="FEFCFC"/>
                </a:solidFill>
                <a:latin typeface="Courier New"/>
                <a:ea typeface="Courier New"/>
                <a:cs typeface="Courier New"/>
                <a:sym typeface="Courier New"/>
              </a:rPr>
              <a:t>S</a:t>
            </a:r>
            <a:endParaRPr sz="3900">
              <a:solidFill>
                <a:srgbClr val="FEFCFC"/>
              </a:solidFill>
              <a:latin typeface="Courier New"/>
              <a:ea typeface="Courier New"/>
              <a:cs typeface="Courier New"/>
              <a:sym typeface="Courier New"/>
            </a:endParaRPr>
          </a:p>
        </p:txBody>
      </p:sp>
      <p:sp>
        <p:nvSpPr>
          <p:cNvPr id="86" name="Google Shape;86;p15"/>
          <p:cNvSpPr/>
          <p:nvPr/>
        </p:nvSpPr>
        <p:spPr>
          <a:xfrm>
            <a:off x="1707150" y="3002450"/>
            <a:ext cx="6777600" cy="1829700"/>
          </a:xfrm>
          <a:prstGeom prst="roundRect">
            <a:avLst>
              <a:gd fmla="val 16667" name="adj"/>
            </a:avLst>
          </a:prstGeom>
          <a:solidFill>
            <a:srgbClr val="595959">
              <a:alpha val="57360"/>
            </a:srgbClr>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ru" sz="1900">
                <a:solidFill>
                  <a:srgbClr val="FEFCFC"/>
                </a:solidFill>
                <a:latin typeface="Exo 2"/>
                <a:ea typeface="Exo 2"/>
                <a:cs typeface="Exo 2"/>
                <a:sym typeface="Exo 2"/>
              </a:rPr>
              <a:t>Can we develop a neural network  model  that  is  able  to  combine  </a:t>
            </a:r>
            <a:r>
              <a:rPr b="1" lang="ru" sz="1900">
                <a:solidFill>
                  <a:srgbClr val="FEFCFC"/>
                </a:solidFill>
                <a:latin typeface="Exo 2"/>
                <a:ea typeface="Exo 2"/>
                <a:cs typeface="Exo 2"/>
                <a:sym typeface="Exo 2"/>
              </a:rPr>
              <a:t>low-resolution</a:t>
            </a:r>
            <a:r>
              <a:rPr lang="ru" sz="1900">
                <a:solidFill>
                  <a:srgbClr val="FEFCFC"/>
                </a:solidFill>
                <a:latin typeface="Exo 2"/>
                <a:ea typeface="Exo 2"/>
                <a:cs typeface="Exo 2"/>
                <a:sym typeface="Exo 2"/>
              </a:rPr>
              <a:t>  </a:t>
            </a:r>
            <a:r>
              <a:rPr b="1" lang="ru" sz="1900">
                <a:solidFill>
                  <a:srgbClr val="FEFCFC"/>
                </a:solidFill>
                <a:latin typeface="Exo 2"/>
                <a:ea typeface="Exo 2"/>
                <a:cs typeface="Exo 2"/>
                <a:sym typeface="Exo 2"/>
              </a:rPr>
              <a:t>contact map data </a:t>
            </a:r>
            <a:r>
              <a:rPr lang="ru" sz="1900">
                <a:solidFill>
                  <a:srgbClr val="FEFCFC"/>
                </a:solidFill>
                <a:latin typeface="Exo 2"/>
                <a:ea typeface="Exo 2"/>
                <a:cs typeface="Exo 2"/>
                <a:sym typeface="Exo 2"/>
              </a:rPr>
              <a:t> and  </a:t>
            </a:r>
            <a:r>
              <a:rPr b="1" lang="ru" sz="1900">
                <a:solidFill>
                  <a:srgbClr val="FEFCFC"/>
                </a:solidFill>
                <a:latin typeface="Exo 2"/>
                <a:ea typeface="Exo 2"/>
                <a:cs typeface="Exo 2"/>
                <a:sym typeface="Exo 2"/>
              </a:rPr>
              <a:t>sequence</a:t>
            </a:r>
            <a:r>
              <a:rPr lang="ru" sz="1900">
                <a:solidFill>
                  <a:srgbClr val="FEFCFC"/>
                </a:solidFill>
                <a:latin typeface="Exo 2"/>
                <a:ea typeface="Exo 2"/>
                <a:cs typeface="Exo 2"/>
                <a:sym typeface="Exo 2"/>
              </a:rPr>
              <a:t>  data  providing  </a:t>
            </a:r>
            <a:r>
              <a:rPr b="1" lang="ru" sz="1900">
                <a:solidFill>
                  <a:srgbClr val="FEFCFC"/>
                </a:solidFill>
                <a:latin typeface="Exo 2"/>
                <a:ea typeface="Exo 2"/>
                <a:cs typeface="Exo 2"/>
                <a:sym typeface="Exo 2"/>
              </a:rPr>
              <a:t>high-resolution</a:t>
            </a:r>
            <a:r>
              <a:rPr lang="ru" sz="1900">
                <a:solidFill>
                  <a:srgbClr val="FEFCFC"/>
                </a:solidFill>
                <a:latin typeface="Exo 2"/>
                <a:ea typeface="Exo 2"/>
                <a:cs typeface="Exo 2"/>
                <a:sym typeface="Exo 2"/>
              </a:rPr>
              <a:t> output?</a:t>
            </a:r>
            <a:endParaRPr sz="1900">
              <a:solidFill>
                <a:srgbClr val="FEFCFC"/>
              </a:solidFill>
              <a:latin typeface="Exo 2"/>
              <a:ea typeface="Exo 2"/>
              <a:cs typeface="Exo 2"/>
              <a:sym typeface="Exo 2"/>
            </a:endParaRPr>
          </a:p>
        </p:txBody>
      </p:sp>
      <p:pic>
        <p:nvPicPr>
          <p:cNvPr id="87" name="Google Shape;87;p15"/>
          <p:cNvPicPr preferRelativeResize="0"/>
          <p:nvPr/>
        </p:nvPicPr>
        <p:blipFill>
          <a:blip r:embed="rId4">
            <a:alphaModFix/>
          </a:blip>
          <a:stretch>
            <a:fillRect/>
          </a:stretch>
        </p:blipFill>
        <p:spPr>
          <a:xfrm>
            <a:off x="4120900" y="164825"/>
            <a:ext cx="4889799" cy="2703775"/>
          </a:xfrm>
          <a:prstGeom prst="rect">
            <a:avLst/>
          </a:prstGeom>
          <a:noFill/>
          <a:ln cap="flat" cmpd="sng" w="19050">
            <a:solidFill>
              <a:srgbClr val="351C75"/>
            </a:solidFill>
            <a:prstDash val="solid"/>
            <a:round/>
            <a:headEnd len="sm" w="sm" type="none"/>
            <a:tailEnd len="sm" w="sm" type="none"/>
          </a:ln>
        </p:spPr>
      </p:pic>
      <p:sp>
        <p:nvSpPr>
          <p:cNvPr id="88" name="Google Shape;88;p15"/>
          <p:cNvSpPr/>
          <p:nvPr/>
        </p:nvSpPr>
        <p:spPr>
          <a:xfrm>
            <a:off x="1180400" y="164825"/>
            <a:ext cx="2766300" cy="2703900"/>
          </a:xfrm>
          <a:prstGeom prst="roundRect">
            <a:avLst>
              <a:gd fmla="val 16667" name="adj"/>
            </a:avLst>
          </a:prstGeom>
          <a:solidFill>
            <a:srgbClr val="595959">
              <a:alpha val="57360"/>
            </a:srgbClr>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ru" sz="1500">
                <a:solidFill>
                  <a:srgbClr val="FEFCFC"/>
                </a:solidFill>
                <a:latin typeface="Exo 2"/>
                <a:ea typeface="Exo 2"/>
                <a:cs typeface="Exo 2"/>
                <a:sym typeface="Exo 2"/>
              </a:rPr>
              <a:t>Higher resolution of Hi-C yields more useful information about DNA structure.</a:t>
            </a:r>
            <a:endParaRPr sz="1500">
              <a:solidFill>
                <a:srgbClr val="FEFCFC"/>
              </a:solidFill>
              <a:latin typeface="Exo 2"/>
              <a:ea typeface="Exo 2"/>
              <a:cs typeface="Exo 2"/>
              <a:sym typeface="Exo 2"/>
            </a:endParaRPr>
          </a:p>
          <a:p>
            <a:pPr indent="0" lvl="0" marL="0" rtl="0" algn="ctr">
              <a:spcBef>
                <a:spcPts val="0"/>
              </a:spcBef>
              <a:spcAft>
                <a:spcPts val="0"/>
              </a:spcAft>
              <a:buNone/>
            </a:pPr>
            <a:r>
              <a:t/>
            </a:r>
            <a:endParaRPr sz="1500">
              <a:solidFill>
                <a:srgbClr val="FEFCFC"/>
              </a:solidFill>
              <a:latin typeface="Exo 2"/>
              <a:ea typeface="Exo 2"/>
              <a:cs typeface="Exo 2"/>
              <a:sym typeface="Exo 2"/>
            </a:endParaRPr>
          </a:p>
          <a:p>
            <a:pPr indent="0" lvl="0" marL="0" rtl="0" algn="ctr">
              <a:spcBef>
                <a:spcPts val="0"/>
              </a:spcBef>
              <a:spcAft>
                <a:spcPts val="0"/>
              </a:spcAft>
              <a:buNone/>
            </a:pPr>
            <a:r>
              <a:rPr lang="ru" sz="1500">
                <a:solidFill>
                  <a:srgbClr val="FEFCFC"/>
                </a:solidFill>
                <a:latin typeface="Exo 2"/>
                <a:ea typeface="Exo 2"/>
                <a:cs typeface="Exo 2"/>
                <a:sym typeface="Exo 2"/>
              </a:rPr>
              <a:t>It was shown that DNA itself contains information about its conformation.</a:t>
            </a:r>
            <a:endParaRPr sz="1500">
              <a:solidFill>
                <a:srgbClr val="FEFCFC"/>
              </a:solidFill>
              <a:latin typeface="Exo 2"/>
              <a:ea typeface="Exo 2"/>
              <a:cs typeface="Exo 2"/>
              <a:sym typeface="Exo 2"/>
            </a:endParaRPr>
          </a:p>
        </p:txBody>
      </p:sp>
      <p:sp>
        <p:nvSpPr>
          <p:cNvPr id="89" name="Google Shape;89;p15"/>
          <p:cNvSpPr txBox="1"/>
          <p:nvPr/>
        </p:nvSpPr>
        <p:spPr>
          <a:xfrm>
            <a:off x="2652000" y="4835700"/>
            <a:ext cx="64920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ru" sz="800">
                <a:solidFill>
                  <a:schemeClr val="lt1"/>
                </a:solidFill>
                <a:latin typeface="Exo 2"/>
                <a:ea typeface="Exo 2"/>
                <a:cs typeface="Exo 2"/>
                <a:sym typeface="Exo 2"/>
              </a:rPr>
              <a:t>Le Dily F., Beato M. Signaling by steroid hormones in the 3D nuclear space //International journal of molecular sciences. – 2018. </a:t>
            </a:r>
            <a:endParaRPr b="1" sz="800">
              <a:solidFill>
                <a:schemeClr val="lt1"/>
              </a:solidFill>
              <a:latin typeface="Exo 2"/>
              <a:ea typeface="Exo 2"/>
              <a:cs typeface="Exo 2"/>
              <a:sym typeface="Exo 2"/>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 name="Shape 93"/>
        <p:cNvGrpSpPr/>
        <p:nvPr/>
      </p:nvGrpSpPr>
      <p:grpSpPr>
        <a:xfrm>
          <a:off x="0" y="0"/>
          <a:ext cx="0" cy="0"/>
          <a:chOff x="0" y="0"/>
          <a:chExt cx="0" cy="0"/>
        </a:xfrm>
      </p:grpSpPr>
      <p:pic>
        <p:nvPicPr>
          <p:cNvPr id="94" name="Google Shape;94;p16"/>
          <p:cNvPicPr preferRelativeResize="0"/>
          <p:nvPr/>
        </p:nvPicPr>
        <p:blipFill>
          <a:blip r:embed="rId3">
            <a:alphaModFix/>
          </a:blip>
          <a:stretch>
            <a:fillRect/>
          </a:stretch>
        </p:blipFill>
        <p:spPr>
          <a:xfrm>
            <a:off x="25" y="0"/>
            <a:ext cx="9138662" cy="5140499"/>
          </a:xfrm>
          <a:prstGeom prst="rect">
            <a:avLst/>
          </a:prstGeom>
          <a:noFill/>
          <a:ln>
            <a:noFill/>
          </a:ln>
        </p:spPr>
      </p:pic>
      <p:sp>
        <p:nvSpPr>
          <p:cNvPr id="95" name="Google Shape;95;p16"/>
          <p:cNvSpPr/>
          <p:nvPr/>
        </p:nvSpPr>
        <p:spPr>
          <a:xfrm>
            <a:off x="0" y="0"/>
            <a:ext cx="1006200" cy="5143500"/>
          </a:xfrm>
          <a:prstGeom prst="rect">
            <a:avLst/>
          </a:prstGeom>
          <a:solidFill>
            <a:srgbClr val="595959">
              <a:alpha val="573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6"/>
          <p:cNvSpPr txBox="1"/>
          <p:nvPr/>
        </p:nvSpPr>
        <p:spPr>
          <a:xfrm>
            <a:off x="2705100" y="-2190750"/>
            <a:ext cx="478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7" name="Google Shape;97;p16"/>
          <p:cNvSpPr txBox="1"/>
          <p:nvPr/>
        </p:nvSpPr>
        <p:spPr>
          <a:xfrm>
            <a:off x="1485900" y="-1543050"/>
            <a:ext cx="600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8" name="Google Shape;98;p16"/>
          <p:cNvSpPr txBox="1"/>
          <p:nvPr/>
        </p:nvSpPr>
        <p:spPr>
          <a:xfrm rot="-3075">
            <a:off x="0" y="72875"/>
            <a:ext cx="1006200" cy="40266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lang="ru" sz="3900">
                <a:solidFill>
                  <a:srgbClr val="FEFCFC"/>
                </a:solidFill>
                <a:latin typeface="Courier New"/>
                <a:ea typeface="Courier New"/>
                <a:cs typeface="Courier New"/>
                <a:sym typeface="Courier New"/>
              </a:rPr>
              <a:t>P</a:t>
            </a:r>
            <a:endParaRPr sz="3900">
              <a:solidFill>
                <a:srgbClr val="FEFCFC"/>
              </a:solidFill>
              <a:latin typeface="Courier New"/>
              <a:ea typeface="Courier New"/>
              <a:cs typeface="Courier New"/>
              <a:sym typeface="Courier New"/>
            </a:endParaRPr>
          </a:p>
          <a:p>
            <a:pPr indent="0" lvl="0" marL="0" rtl="0" algn="ctr">
              <a:lnSpc>
                <a:spcPct val="80000"/>
              </a:lnSpc>
              <a:spcBef>
                <a:spcPts val="0"/>
              </a:spcBef>
              <a:spcAft>
                <a:spcPts val="0"/>
              </a:spcAft>
              <a:buNone/>
            </a:pPr>
            <a:r>
              <a:rPr lang="ru" sz="3900">
                <a:solidFill>
                  <a:srgbClr val="FEFCFC"/>
                </a:solidFill>
                <a:latin typeface="Courier New"/>
                <a:ea typeface="Courier New"/>
                <a:cs typeface="Courier New"/>
                <a:sym typeface="Courier New"/>
              </a:rPr>
              <a:t>I</a:t>
            </a:r>
            <a:endParaRPr sz="3900">
              <a:solidFill>
                <a:srgbClr val="FEFCFC"/>
              </a:solidFill>
              <a:latin typeface="Courier New"/>
              <a:ea typeface="Courier New"/>
              <a:cs typeface="Courier New"/>
              <a:sym typeface="Courier New"/>
            </a:endParaRPr>
          </a:p>
          <a:p>
            <a:pPr indent="0" lvl="0" marL="0" rtl="0" algn="ctr">
              <a:lnSpc>
                <a:spcPct val="80000"/>
              </a:lnSpc>
              <a:spcBef>
                <a:spcPts val="0"/>
              </a:spcBef>
              <a:spcAft>
                <a:spcPts val="0"/>
              </a:spcAft>
              <a:buNone/>
            </a:pPr>
            <a:r>
              <a:rPr lang="ru" sz="3900">
                <a:solidFill>
                  <a:srgbClr val="FEFCFC"/>
                </a:solidFill>
                <a:latin typeface="Courier New"/>
                <a:ea typeface="Courier New"/>
                <a:cs typeface="Courier New"/>
                <a:sym typeface="Courier New"/>
              </a:rPr>
              <a:t>P</a:t>
            </a:r>
            <a:endParaRPr sz="3900">
              <a:solidFill>
                <a:srgbClr val="FEFCFC"/>
              </a:solidFill>
              <a:latin typeface="Courier New"/>
              <a:ea typeface="Courier New"/>
              <a:cs typeface="Courier New"/>
              <a:sym typeface="Courier New"/>
            </a:endParaRPr>
          </a:p>
          <a:p>
            <a:pPr indent="0" lvl="0" marL="0" rtl="0" algn="ctr">
              <a:lnSpc>
                <a:spcPct val="80000"/>
              </a:lnSpc>
              <a:spcBef>
                <a:spcPts val="0"/>
              </a:spcBef>
              <a:spcAft>
                <a:spcPts val="0"/>
              </a:spcAft>
              <a:buNone/>
            </a:pPr>
            <a:r>
              <a:rPr lang="ru" sz="3900">
                <a:solidFill>
                  <a:srgbClr val="FEFCFC"/>
                </a:solidFill>
                <a:latin typeface="Courier New"/>
                <a:ea typeface="Courier New"/>
                <a:cs typeface="Courier New"/>
                <a:sym typeface="Courier New"/>
              </a:rPr>
              <a:t>E</a:t>
            </a:r>
            <a:endParaRPr sz="3900">
              <a:solidFill>
                <a:srgbClr val="FEFCFC"/>
              </a:solidFill>
              <a:latin typeface="Courier New"/>
              <a:ea typeface="Courier New"/>
              <a:cs typeface="Courier New"/>
              <a:sym typeface="Courier New"/>
            </a:endParaRPr>
          </a:p>
          <a:p>
            <a:pPr indent="0" lvl="0" marL="0" rtl="0" algn="ctr">
              <a:lnSpc>
                <a:spcPct val="80000"/>
              </a:lnSpc>
              <a:spcBef>
                <a:spcPts val="0"/>
              </a:spcBef>
              <a:spcAft>
                <a:spcPts val="0"/>
              </a:spcAft>
              <a:buNone/>
            </a:pPr>
            <a:r>
              <a:rPr lang="ru" sz="3900">
                <a:solidFill>
                  <a:srgbClr val="FEFCFC"/>
                </a:solidFill>
                <a:latin typeface="Courier New"/>
                <a:ea typeface="Courier New"/>
                <a:cs typeface="Courier New"/>
                <a:sym typeface="Courier New"/>
              </a:rPr>
              <a:t>L</a:t>
            </a:r>
            <a:endParaRPr sz="3900">
              <a:solidFill>
                <a:srgbClr val="FEFCFC"/>
              </a:solidFill>
              <a:latin typeface="Courier New"/>
              <a:ea typeface="Courier New"/>
              <a:cs typeface="Courier New"/>
              <a:sym typeface="Courier New"/>
            </a:endParaRPr>
          </a:p>
          <a:p>
            <a:pPr indent="0" lvl="0" marL="0" rtl="0" algn="ctr">
              <a:lnSpc>
                <a:spcPct val="80000"/>
              </a:lnSpc>
              <a:spcBef>
                <a:spcPts val="0"/>
              </a:spcBef>
              <a:spcAft>
                <a:spcPts val="0"/>
              </a:spcAft>
              <a:buNone/>
            </a:pPr>
            <a:r>
              <a:rPr lang="ru" sz="3900">
                <a:solidFill>
                  <a:srgbClr val="FEFCFC"/>
                </a:solidFill>
                <a:latin typeface="Courier New"/>
                <a:ea typeface="Courier New"/>
                <a:cs typeface="Courier New"/>
                <a:sym typeface="Courier New"/>
              </a:rPr>
              <a:t>I</a:t>
            </a:r>
            <a:endParaRPr sz="3900">
              <a:solidFill>
                <a:srgbClr val="FEFCFC"/>
              </a:solidFill>
              <a:latin typeface="Courier New"/>
              <a:ea typeface="Courier New"/>
              <a:cs typeface="Courier New"/>
              <a:sym typeface="Courier New"/>
            </a:endParaRPr>
          </a:p>
          <a:p>
            <a:pPr indent="0" lvl="0" marL="0" rtl="0" algn="ctr">
              <a:lnSpc>
                <a:spcPct val="80000"/>
              </a:lnSpc>
              <a:spcBef>
                <a:spcPts val="0"/>
              </a:spcBef>
              <a:spcAft>
                <a:spcPts val="0"/>
              </a:spcAft>
              <a:buNone/>
            </a:pPr>
            <a:r>
              <a:rPr lang="ru" sz="3900">
                <a:solidFill>
                  <a:srgbClr val="FEFCFC"/>
                </a:solidFill>
                <a:latin typeface="Courier New"/>
                <a:ea typeface="Courier New"/>
                <a:cs typeface="Courier New"/>
                <a:sym typeface="Courier New"/>
              </a:rPr>
              <a:t>N</a:t>
            </a:r>
            <a:endParaRPr sz="3900">
              <a:solidFill>
                <a:srgbClr val="FEFCFC"/>
              </a:solidFill>
              <a:latin typeface="Courier New"/>
              <a:ea typeface="Courier New"/>
              <a:cs typeface="Courier New"/>
              <a:sym typeface="Courier New"/>
            </a:endParaRPr>
          </a:p>
          <a:p>
            <a:pPr indent="0" lvl="0" marL="0" rtl="0" algn="ctr">
              <a:lnSpc>
                <a:spcPct val="80000"/>
              </a:lnSpc>
              <a:spcBef>
                <a:spcPts val="0"/>
              </a:spcBef>
              <a:spcAft>
                <a:spcPts val="0"/>
              </a:spcAft>
              <a:buNone/>
            </a:pPr>
            <a:r>
              <a:rPr lang="ru" sz="3900">
                <a:solidFill>
                  <a:srgbClr val="FEFCFC"/>
                </a:solidFill>
                <a:latin typeface="Courier New"/>
                <a:ea typeface="Courier New"/>
                <a:cs typeface="Courier New"/>
                <a:sym typeface="Courier New"/>
              </a:rPr>
              <a:t>E</a:t>
            </a:r>
            <a:endParaRPr sz="3900">
              <a:solidFill>
                <a:srgbClr val="FEFCFC"/>
              </a:solidFill>
              <a:latin typeface="Courier New"/>
              <a:ea typeface="Courier New"/>
              <a:cs typeface="Courier New"/>
              <a:sym typeface="Courier New"/>
            </a:endParaRPr>
          </a:p>
        </p:txBody>
      </p:sp>
      <p:pic>
        <p:nvPicPr>
          <p:cNvPr id="99" name="Google Shape;99;p16"/>
          <p:cNvPicPr preferRelativeResize="0"/>
          <p:nvPr/>
        </p:nvPicPr>
        <p:blipFill>
          <a:blip r:embed="rId4">
            <a:alphaModFix/>
          </a:blip>
          <a:stretch>
            <a:fillRect/>
          </a:stretch>
        </p:blipFill>
        <p:spPr>
          <a:xfrm>
            <a:off x="4662435" y="375150"/>
            <a:ext cx="4305900" cy="4390200"/>
          </a:xfrm>
          <a:prstGeom prst="roundRect">
            <a:avLst>
              <a:gd fmla="val 0" name="adj"/>
            </a:avLst>
          </a:prstGeom>
          <a:noFill/>
          <a:ln cap="flat" cmpd="sng" w="19050">
            <a:solidFill>
              <a:srgbClr val="351C75"/>
            </a:solidFill>
            <a:prstDash val="solid"/>
            <a:round/>
            <a:headEnd len="sm" w="sm" type="none"/>
            <a:tailEnd len="sm" w="sm" type="none"/>
          </a:ln>
          <a:effectLst>
            <a:outerShdw blurRad="571500" rotWithShape="0" algn="bl" dist="85725">
              <a:schemeClr val="lt1">
                <a:alpha val="64999"/>
              </a:schemeClr>
            </a:outerShdw>
          </a:effectLst>
        </p:spPr>
      </p:pic>
      <p:sp>
        <p:nvSpPr>
          <p:cNvPr id="100" name="Google Shape;100;p16"/>
          <p:cNvSpPr/>
          <p:nvPr/>
        </p:nvSpPr>
        <p:spPr>
          <a:xfrm>
            <a:off x="1210575" y="410775"/>
            <a:ext cx="3247500" cy="4221300"/>
          </a:xfrm>
          <a:prstGeom prst="roundRect">
            <a:avLst>
              <a:gd fmla="val 16667" name="adj"/>
            </a:avLst>
          </a:prstGeom>
          <a:solidFill>
            <a:srgbClr val="595959">
              <a:alpha val="57360"/>
            </a:srgbClr>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ru">
                <a:solidFill>
                  <a:srgbClr val="FEFCFC"/>
                </a:solidFill>
                <a:latin typeface="Exo 2"/>
                <a:ea typeface="Exo 2"/>
                <a:cs typeface="Exo 2"/>
                <a:sym typeface="Exo 2"/>
              </a:rPr>
              <a:t>Steps:</a:t>
            </a:r>
            <a:endParaRPr>
              <a:solidFill>
                <a:srgbClr val="FEFCFC"/>
              </a:solidFill>
              <a:latin typeface="Exo 2"/>
              <a:ea typeface="Exo 2"/>
              <a:cs typeface="Exo 2"/>
              <a:sym typeface="Exo 2"/>
            </a:endParaRPr>
          </a:p>
          <a:p>
            <a:pPr indent="-317500" lvl="0" marL="457200" rtl="0" algn="l">
              <a:spcBef>
                <a:spcPts val="1000"/>
              </a:spcBef>
              <a:spcAft>
                <a:spcPts val="0"/>
              </a:spcAft>
              <a:buClr>
                <a:srgbClr val="FEFCFC"/>
              </a:buClr>
              <a:buSzPts val="1400"/>
              <a:buFont typeface="Exo 2"/>
              <a:buChar char="●"/>
            </a:pPr>
            <a:r>
              <a:rPr lang="ru">
                <a:solidFill>
                  <a:srgbClr val="FEFCFC"/>
                </a:solidFill>
                <a:latin typeface="Exo 2"/>
                <a:ea typeface="Exo 2"/>
                <a:cs typeface="Exo 2"/>
                <a:sym typeface="Exo 2"/>
              </a:rPr>
              <a:t>Prepare data: Mouse Embryonic stem cell Micro-C and DNA sequence</a:t>
            </a:r>
            <a:endParaRPr>
              <a:solidFill>
                <a:srgbClr val="FEFCFC"/>
              </a:solidFill>
              <a:latin typeface="Exo 2"/>
              <a:ea typeface="Exo 2"/>
              <a:cs typeface="Exo 2"/>
              <a:sym typeface="Exo 2"/>
            </a:endParaRPr>
          </a:p>
          <a:p>
            <a:pPr indent="-317500" lvl="0" marL="457200" rtl="0" algn="l">
              <a:spcBef>
                <a:spcPts val="1000"/>
              </a:spcBef>
              <a:spcAft>
                <a:spcPts val="0"/>
              </a:spcAft>
              <a:buClr>
                <a:srgbClr val="FEFCFC"/>
              </a:buClr>
              <a:buSzPts val="1400"/>
              <a:buFont typeface="Exo 2"/>
              <a:buChar char="●"/>
            </a:pPr>
            <a:r>
              <a:rPr lang="ru">
                <a:solidFill>
                  <a:srgbClr val="FEFCFC"/>
                </a:solidFill>
                <a:latin typeface="Exo 2"/>
                <a:ea typeface="Exo 2"/>
                <a:cs typeface="Exo 2"/>
                <a:sym typeface="Exo 2"/>
              </a:rPr>
              <a:t>Train </a:t>
            </a:r>
            <a:r>
              <a:rPr b="1" lang="ru">
                <a:solidFill>
                  <a:srgbClr val="FEFCFC"/>
                </a:solidFill>
                <a:latin typeface="Exo 2"/>
                <a:ea typeface="Exo 2"/>
                <a:cs typeface="Exo 2"/>
                <a:sym typeface="Exo 2"/>
              </a:rPr>
              <a:t>sequence-&gt; image</a:t>
            </a:r>
            <a:r>
              <a:rPr lang="ru">
                <a:solidFill>
                  <a:srgbClr val="FEFCFC"/>
                </a:solidFill>
                <a:latin typeface="Exo 2"/>
                <a:ea typeface="Exo 2"/>
                <a:cs typeface="Exo 2"/>
                <a:sym typeface="Exo 2"/>
              </a:rPr>
              <a:t> (DNA -&gt; 3D structure) model</a:t>
            </a:r>
            <a:endParaRPr>
              <a:solidFill>
                <a:srgbClr val="FEFCFC"/>
              </a:solidFill>
              <a:latin typeface="Exo 2"/>
              <a:ea typeface="Exo 2"/>
              <a:cs typeface="Exo 2"/>
              <a:sym typeface="Exo 2"/>
            </a:endParaRPr>
          </a:p>
          <a:p>
            <a:pPr indent="-317500" lvl="0" marL="457200" rtl="0" algn="l">
              <a:spcBef>
                <a:spcPts val="1000"/>
              </a:spcBef>
              <a:spcAft>
                <a:spcPts val="0"/>
              </a:spcAft>
              <a:buClr>
                <a:srgbClr val="FEFCFC"/>
              </a:buClr>
              <a:buSzPts val="1400"/>
              <a:buFont typeface="Exo 2"/>
              <a:buChar char="●"/>
            </a:pPr>
            <a:r>
              <a:rPr lang="ru">
                <a:solidFill>
                  <a:srgbClr val="FEFCFC"/>
                </a:solidFill>
                <a:latin typeface="Exo 2"/>
                <a:ea typeface="Exo 2"/>
                <a:cs typeface="Exo 2"/>
                <a:sym typeface="Exo 2"/>
              </a:rPr>
              <a:t>Train </a:t>
            </a:r>
            <a:r>
              <a:rPr b="1" lang="ru">
                <a:solidFill>
                  <a:srgbClr val="FEFCFC"/>
                </a:solidFill>
                <a:latin typeface="Exo 2"/>
                <a:ea typeface="Exo 2"/>
                <a:cs typeface="Exo 2"/>
                <a:sym typeface="Exo 2"/>
              </a:rPr>
              <a:t>image -&gt; image</a:t>
            </a:r>
            <a:r>
              <a:rPr lang="ru">
                <a:solidFill>
                  <a:srgbClr val="FEFCFC"/>
                </a:solidFill>
                <a:latin typeface="Exo 2"/>
                <a:ea typeface="Exo 2"/>
                <a:cs typeface="Exo 2"/>
                <a:sym typeface="Exo 2"/>
              </a:rPr>
              <a:t> (resolution enhancement) model</a:t>
            </a:r>
            <a:endParaRPr>
              <a:solidFill>
                <a:srgbClr val="FEFCFC"/>
              </a:solidFill>
              <a:latin typeface="Exo 2"/>
              <a:ea typeface="Exo 2"/>
              <a:cs typeface="Exo 2"/>
              <a:sym typeface="Exo 2"/>
            </a:endParaRPr>
          </a:p>
          <a:p>
            <a:pPr indent="-317500" lvl="0" marL="457200" rtl="0" algn="l">
              <a:spcBef>
                <a:spcPts val="1000"/>
              </a:spcBef>
              <a:spcAft>
                <a:spcPts val="0"/>
              </a:spcAft>
              <a:buClr>
                <a:srgbClr val="FEFCFC"/>
              </a:buClr>
              <a:buSzPts val="1400"/>
              <a:buFont typeface="Exo 2"/>
              <a:buChar char="●"/>
            </a:pPr>
            <a:r>
              <a:rPr lang="ru">
                <a:solidFill>
                  <a:srgbClr val="FEFCFC"/>
                </a:solidFill>
                <a:latin typeface="Exo 2"/>
                <a:ea typeface="Exo 2"/>
                <a:cs typeface="Exo 2"/>
                <a:sym typeface="Exo 2"/>
              </a:rPr>
              <a:t>Combine outputs of the backbone models</a:t>
            </a:r>
            <a:endParaRPr>
              <a:solidFill>
                <a:srgbClr val="FEFCFC"/>
              </a:solidFill>
              <a:latin typeface="Exo 2"/>
              <a:ea typeface="Exo 2"/>
              <a:cs typeface="Exo 2"/>
              <a:sym typeface="Exo 2"/>
            </a:endParaRPr>
          </a:p>
          <a:p>
            <a:pPr indent="-317500" lvl="0" marL="457200" rtl="0" algn="l">
              <a:spcBef>
                <a:spcPts val="1000"/>
              </a:spcBef>
              <a:spcAft>
                <a:spcPts val="0"/>
              </a:spcAft>
              <a:buClr>
                <a:srgbClr val="FEFCFC"/>
              </a:buClr>
              <a:buSzPts val="1400"/>
              <a:buFont typeface="Exo 2"/>
              <a:buChar char="●"/>
            </a:pPr>
            <a:r>
              <a:rPr lang="ru">
                <a:solidFill>
                  <a:srgbClr val="FEFCFC"/>
                </a:solidFill>
                <a:latin typeface="Exo 2"/>
                <a:ea typeface="Exo 2"/>
                <a:cs typeface="Exo 2"/>
                <a:sym typeface="Exo 2"/>
              </a:rPr>
              <a:t>Train </a:t>
            </a:r>
            <a:r>
              <a:rPr b="1" lang="ru">
                <a:solidFill>
                  <a:srgbClr val="FEFCFC"/>
                </a:solidFill>
                <a:latin typeface="Exo 2"/>
                <a:ea typeface="Exo 2"/>
                <a:cs typeface="Exo 2"/>
                <a:sym typeface="Exo 2"/>
              </a:rPr>
              <a:t>Head</a:t>
            </a:r>
            <a:r>
              <a:rPr lang="ru">
                <a:solidFill>
                  <a:srgbClr val="FEFCFC"/>
                </a:solidFill>
                <a:latin typeface="Exo 2"/>
                <a:ea typeface="Exo 2"/>
                <a:cs typeface="Exo 2"/>
                <a:sym typeface="Exo 2"/>
              </a:rPr>
              <a:t> model</a:t>
            </a:r>
            <a:endParaRPr>
              <a:solidFill>
                <a:srgbClr val="FEFCFC"/>
              </a:solidFill>
              <a:latin typeface="Exo 2"/>
              <a:ea typeface="Exo 2"/>
              <a:cs typeface="Exo 2"/>
              <a:sym typeface="Exo 2"/>
            </a:endParaRPr>
          </a:p>
          <a:p>
            <a:pPr indent="-317500" lvl="1" marL="914400" rtl="0" algn="l">
              <a:spcBef>
                <a:spcPts val="1000"/>
              </a:spcBef>
              <a:spcAft>
                <a:spcPts val="0"/>
              </a:spcAft>
              <a:buClr>
                <a:srgbClr val="FEFCFC"/>
              </a:buClr>
              <a:buSzPts val="1400"/>
              <a:buFont typeface="Exo 2"/>
              <a:buChar char="○"/>
            </a:pPr>
            <a:r>
              <a:rPr lang="ru">
                <a:solidFill>
                  <a:srgbClr val="FEFCFC"/>
                </a:solidFill>
                <a:latin typeface="Exo 2"/>
                <a:ea typeface="Exo 2"/>
                <a:cs typeface="Exo 2"/>
                <a:sym typeface="Exo 2"/>
              </a:rPr>
              <a:t>Along with backbones</a:t>
            </a:r>
            <a:endParaRPr>
              <a:solidFill>
                <a:srgbClr val="FEFCFC"/>
              </a:solidFill>
              <a:latin typeface="Exo 2"/>
              <a:ea typeface="Exo 2"/>
              <a:cs typeface="Exo 2"/>
              <a:sym typeface="Exo 2"/>
            </a:endParaRPr>
          </a:p>
          <a:p>
            <a:pPr indent="-317500" lvl="1" marL="914400" rtl="0" algn="l">
              <a:spcBef>
                <a:spcPts val="1000"/>
              </a:spcBef>
              <a:spcAft>
                <a:spcPts val="1000"/>
              </a:spcAft>
              <a:buClr>
                <a:srgbClr val="FEFCFC"/>
              </a:buClr>
              <a:buSzPts val="1400"/>
              <a:buFont typeface="Exo 2"/>
              <a:buChar char="○"/>
            </a:pPr>
            <a:r>
              <a:rPr lang="ru">
                <a:solidFill>
                  <a:srgbClr val="FEFCFC"/>
                </a:solidFill>
                <a:latin typeface="Exo 2"/>
                <a:ea typeface="Exo 2"/>
                <a:cs typeface="Exo 2"/>
                <a:sym typeface="Exo 2"/>
              </a:rPr>
              <a:t>Separately</a:t>
            </a:r>
            <a:endParaRPr>
              <a:solidFill>
                <a:srgbClr val="FEFCFC"/>
              </a:solidFill>
              <a:latin typeface="Exo 2"/>
              <a:ea typeface="Exo 2"/>
              <a:cs typeface="Exo 2"/>
              <a:sym typeface="Exo 2"/>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4" name="Shape 104"/>
        <p:cNvGrpSpPr/>
        <p:nvPr/>
      </p:nvGrpSpPr>
      <p:grpSpPr>
        <a:xfrm>
          <a:off x="0" y="0"/>
          <a:ext cx="0" cy="0"/>
          <a:chOff x="0" y="0"/>
          <a:chExt cx="0" cy="0"/>
        </a:xfrm>
      </p:grpSpPr>
      <p:pic>
        <p:nvPicPr>
          <p:cNvPr id="105" name="Google Shape;105;p17"/>
          <p:cNvPicPr preferRelativeResize="0"/>
          <p:nvPr/>
        </p:nvPicPr>
        <p:blipFill>
          <a:blip r:embed="rId3">
            <a:alphaModFix/>
          </a:blip>
          <a:stretch>
            <a:fillRect/>
          </a:stretch>
        </p:blipFill>
        <p:spPr>
          <a:xfrm>
            <a:off x="25" y="0"/>
            <a:ext cx="9138662" cy="5140499"/>
          </a:xfrm>
          <a:prstGeom prst="rect">
            <a:avLst/>
          </a:prstGeom>
          <a:noFill/>
          <a:ln>
            <a:noFill/>
          </a:ln>
        </p:spPr>
      </p:pic>
      <p:sp>
        <p:nvSpPr>
          <p:cNvPr id="106" name="Google Shape;106;p17"/>
          <p:cNvSpPr/>
          <p:nvPr/>
        </p:nvSpPr>
        <p:spPr>
          <a:xfrm>
            <a:off x="0" y="0"/>
            <a:ext cx="1006200" cy="5143500"/>
          </a:xfrm>
          <a:prstGeom prst="rect">
            <a:avLst/>
          </a:prstGeom>
          <a:solidFill>
            <a:srgbClr val="595959">
              <a:alpha val="573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7"/>
          <p:cNvSpPr txBox="1"/>
          <p:nvPr/>
        </p:nvSpPr>
        <p:spPr>
          <a:xfrm>
            <a:off x="2705100" y="-2190750"/>
            <a:ext cx="478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08" name="Google Shape;108;p17"/>
          <p:cNvSpPr txBox="1"/>
          <p:nvPr/>
        </p:nvSpPr>
        <p:spPr>
          <a:xfrm>
            <a:off x="1485900" y="-1543050"/>
            <a:ext cx="600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09" name="Google Shape;109;p17"/>
          <p:cNvSpPr txBox="1"/>
          <p:nvPr/>
        </p:nvSpPr>
        <p:spPr>
          <a:xfrm rot="-3075">
            <a:off x="0" y="72875"/>
            <a:ext cx="1006200" cy="42114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lang="ru" sz="3900">
                <a:solidFill>
                  <a:srgbClr val="FEFCFC"/>
                </a:solidFill>
                <a:latin typeface="Courier New"/>
                <a:ea typeface="Courier New"/>
                <a:cs typeface="Courier New"/>
                <a:sym typeface="Courier New"/>
              </a:rPr>
              <a:t>S</a:t>
            </a:r>
            <a:br>
              <a:rPr lang="ru" sz="3900">
                <a:solidFill>
                  <a:srgbClr val="FEFCFC"/>
                </a:solidFill>
                <a:latin typeface="Courier New"/>
                <a:ea typeface="Courier New"/>
                <a:cs typeface="Courier New"/>
                <a:sym typeface="Courier New"/>
              </a:rPr>
            </a:br>
            <a:r>
              <a:rPr lang="ru" sz="3900">
                <a:solidFill>
                  <a:srgbClr val="FEFCFC"/>
                </a:solidFill>
                <a:latin typeface="Courier New"/>
                <a:ea typeface="Courier New"/>
                <a:cs typeface="Courier New"/>
                <a:sym typeface="Courier New"/>
              </a:rPr>
              <a:t>E</a:t>
            </a:r>
            <a:br>
              <a:rPr lang="ru" sz="3900">
                <a:solidFill>
                  <a:srgbClr val="FEFCFC"/>
                </a:solidFill>
                <a:latin typeface="Courier New"/>
                <a:ea typeface="Courier New"/>
                <a:cs typeface="Courier New"/>
                <a:sym typeface="Courier New"/>
              </a:rPr>
            </a:br>
            <a:r>
              <a:rPr lang="ru" sz="3900">
                <a:solidFill>
                  <a:srgbClr val="FEFCFC"/>
                </a:solidFill>
                <a:latin typeface="Courier New"/>
                <a:ea typeface="Courier New"/>
                <a:cs typeface="Courier New"/>
                <a:sym typeface="Courier New"/>
              </a:rPr>
              <a:t>Q</a:t>
            </a:r>
            <a:br>
              <a:rPr lang="ru" sz="3900">
                <a:solidFill>
                  <a:srgbClr val="FEFCFC"/>
                </a:solidFill>
                <a:latin typeface="Courier New"/>
                <a:ea typeface="Courier New"/>
                <a:cs typeface="Courier New"/>
                <a:sym typeface="Courier New"/>
              </a:rPr>
            </a:br>
            <a:r>
              <a:rPr lang="ru" sz="5400">
                <a:solidFill>
                  <a:srgbClr val="FEFCFC"/>
                </a:solidFill>
                <a:latin typeface="Courier New"/>
                <a:ea typeface="Courier New"/>
                <a:cs typeface="Courier New"/>
                <a:sym typeface="Courier New"/>
              </a:rPr>
              <a:t>↓</a:t>
            </a:r>
            <a:endParaRPr sz="3900">
              <a:solidFill>
                <a:srgbClr val="FEFCFC"/>
              </a:solidFill>
              <a:latin typeface="Courier New"/>
              <a:ea typeface="Courier New"/>
              <a:cs typeface="Courier New"/>
              <a:sym typeface="Courier New"/>
            </a:endParaRPr>
          </a:p>
          <a:p>
            <a:pPr indent="0" lvl="0" marL="0" rtl="0" algn="ctr">
              <a:lnSpc>
                <a:spcPct val="80000"/>
              </a:lnSpc>
              <a:spcBef>
                <a:spcPts val="0"/>
              </a:spcBef>
              <a:spcAft>
                <a:spcPts val="0"/>
              </a:spcAft>
              <a:buNone/>
            </a:pPr>
            <a:r>
              <a:rPr lang="ru" sz="3900">
                <a:solidFill>
                  <a:srgbClr val="FEFCFC"/>
                </a:solidFill>
                <a:latin typeface="Courier New"/>
                <a:ea typeface="Courier New"/>
                <a:cs typeface="Courier New"/>
                <a:sym typeface="Courier New"/>
              </a:rPr>
              <a:t>I</a:t>
            </a:r>
            <a:br>
              <a:rPr lang="ru" sz="3900">
                <a:solidFill>
                  <a:srgbClr val="FEFCFC"/>
                </a:solidFill>
                <a:latin typeface="Courier New"/>
                <a:ea typeface="Courier New"/>
                <a:cs typeface="Courier New"/>
                <a:sym typeface="Courier New"/>
              </a:rPr>
            </a:br>
            <a:r>
              <a:rPr lang="ru" sz="3900">
                <a:solidFill>
                  <a:srgbClr val="FEFCFC"/>
                </a:solidFill>
                <a:latin typeface="Courier New"/>
                <a:ea typeface="Courier New"/>
                <a:cs typeface="Courier New"/>
                <a:sym typeface="Courier New"/>
              </a:rPr>
              <a:t>M</a:t>
            </a:r>
            <a:br>
              <a:rPr lang="ru" sz="3900">
                <a:solidFill>
                  <a:srgbClr val="FEFCFC"/>
                </a:solidFill>
                <a:latin typeface="Courier New"/>
                <a:ea typeface="Courier New"/>
                <a:cs typeface="Courier New"/>
                <a:sym typeface="Courier New"/>
              </a:rPr>
            </a:br>
            <a:r>
              <a:rPr lang="ru" sz="3900">
                <a:solidFill>
                  <a:srgbClr val="FEFCFC"/>
                </a:solidFill>
                <a:latin typeface="Courier New"/>
                <a:ea typeface="Courier New"/>
                <a:cs typeface="Courier New"/>
                <a:sym typeface="Courier New"/>
              </a:rPr>
              <a:t>G</a:t>
            </a:r>
            <a:br>
              <a:rPr lang="ru" sz="3900">
                <a:solidFill>
                  <a:srgbClr val="FEFCFC"/>
                </a:solidFill>
                <a:latin typeface="Courier New"/>
                <a:ea typeface="Courier New"/>
                <a:cs typeface="Courier New"/>
                <a:sym typeface="Courier New"/>
              </a:rPr>
            </a:br>
            <a:endParaRPr sz="3900">
              <a:solidFill>
                <a:srgbClr val="FEFCFC"/>
              </a:solidFill>
              <a:latin typeface="Courier New"/>
              <a:ea typeface="Courier New"/>
              <a:cs typeface="Courier New"/>
              <a:sym typeface="Courier New"/>
            </a:endParaRPr>
          </a:p>
        </p:txBody>
      </p:sp>
      <p:pic>
        <p:nvPicPr>
          <p:cNvPr id="110" name="Google Shape;110;p17"/>
          <p:cNvPicPr preferRelativeResize="0"/>
          <p:nvPr/>
        </p:nvPicPr>
        <p:blipFill>
          <a:blip r:embed="rId4">
            <a:alphaModFix/>
          </a:blip>
          <a:stretch>
            <a:fillRect/>
          </a:stretch>
        </p:blipFill>
        <p:spPr>
          <a:xfrm>
            <a:off x="3793575" y="237575"/>
            <a:ext cx="5345101" cy="4665351"/>
          </a:xfrm>
          <a:prstGeom prst="rect">
            <a:avLst/>
          </a:prstGeom>
          <a:noFill/>
          <a:ln cap="flat" cmpd="sng" w="19050">
            <a:solidFill>
              <a:srgbClr val="351C75"/>
            </a:solidFill>
            <a:prstDash val="solid"/>
            <a:round/>
            <a:headEnd len="sm" w="sm" type="none"/>
            <a:tailEnd len="sm" w="sm" type="none"/>
          </a:ln>
        </p:spPr>
      </p:pic>
      <p:sp>
        <p:nvSpPr>
          <p:cNvPr id="111" name="Google Shape;111;p17"/>
          <p:cNvSpPr/>
          <p:nvPr/>
        </p:nvSpPr>
        <p:spPr>
          <a:xfrm>
            <a:off x="1101375" y="392100"/>
            <a:ext cx="2137800" cy="939300"/>
          </a:xfrm>
          <a:prstGeom prst="roundRect">
            <a:avLst>
              <a:gd fmla="val 16667" name="adj"/>
            </a:avLst>
          </a:prstGeom>
          <a:solidFill>
            <a:srgbClr val="595959">
              <a:alpha val="57360"/>
            </a:srgbClr>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ru">
                <a:solidFill>
                  <a:srgbClr val="FEFCFC"/>
                </a:solidFill>
                <a:latin typeface="Exo 2"/>
                <a:ea typeface="Exo 2"/>
                <a:cs typeface="Exo 2"/>
                <a:sym typeface="Exo 2"/>
              </a:rPr>
              <a:t>Trunk - </a:t>
            </a:r>
            <a:r>
              <a:rPr lang="ru">
                <a:solidFill>
                  <a:srgbClr val="FEFCFC"/>
                </a:solidFill>
                <a:latin typeface="Exo 2"/>
                <a:ea typeface="Exo 2"/>
                <a:cs typeface="Exo 2"/>
                <a:sym typeface="Exo 2"/>
              </a:rPr>
              <a:t>deep conv tower encoding very long (1M) DNA sequence to vector</a:t>
            </a:r>
            <a:endParaRPr b="1">
              <a:solidFill>
                <a:srgbClr val="FEFCFC"/>
              </a:solidFill>
              <a:latin typeface="Exo 2"/>
              <a:ea typeface="Exo 2"/>
              <a:cs typeface="Exo 2"/>
              <a:sym typeface="Exo 2"/>
            </a:endParaRPr>
          </a:p>
        </p:txBody>
      </p:sp>
      <p:sp>
        <p:nvSpPr>
          <p:cNvPr id="112" name="Google Shape;112;p17"/>
          <p:cNvSpPr/>
          <p:nvPr/>
        </p:nvSpPr>
        <p:spPr>
          <a:xfrm>
            <a:off x="1101375" y="1420375"/>
            <a:ext cx="2137800" cy="863100"/>
          </a:xfrm>
          <a:prstGeom prst="roundRect">
            <a:avLst>
              <a:gd fmla="val 16667" name="adj"/>
            </a:avLst>
          </a:prstGeom>
          <a:solidFill>
            <a:srgbClr val="595959">
              <a:alpha val="57360"/>
            </a:srgbClr>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ru">
                <a:solidFill>
                  <a:srgbClr val="FEFCFC"/>
                </a:solidFill>
                <a:latin typeface="Exo 2"/>
                <a:ea typeface="Exo 2"/>
                <a:cs typeface="Exo 2"/>
                <a:sym typeface="Exo 2"/>
              </a:rPr>
              <a:t>Head</a:t>
            </a:r>
            <a:r>
              <a:rPr b="1" lang="ru">
                <a:solidFill>
                  <a:srgbClr val="FEFCFC"/>
                </a:solidFill>
                <a:latin typeface="Exo 2"/>
                <a:ea typeface="Exo 2"/>
                <a:cs typeface="Exo 2"/>
                <a:sym typeface="Exo 2"/>
              </a:rPr>
              <a:t> - </a:t>
            </a:r>
            <a:r>
              <a:rPr lang="ru">
                <a:solidFill>
                  <a:srgbClr val="FEFCFC"/>
                </a:solidFill>
                <a:latin typeface="Exo 2"/>
                <a:ea typeface="Exo 2"/>
                <a:cs typeface="Exo 2"/>
                <a:sym typeface="Exo 2"/>
              </a:rPr>
              <a:t>block providing 1D -&gt; 2D transformation.</a:t>
            </a:r>
            <a:endParaRPr>
              <a:solidFill>
                <a:srgbClr val="FEFCFC"/>
              </a:solidFill>
              <a:latin typeface="Exo 2"/>
              <a:ea typeface="Exo 2"/>
              <a:cs typeface="Exo 2"/>
              <a:sym typeface="Exo 2"/>
            </a:endParaRPr>
          </a:p>
        </p:txBody>
      </p:sp>
      <p:sp>
        <p:nvSpPr>
          <p:cNvPr id="113" name="Google Shape;113;p17"/>
          <p:cNvSpPr/>
          <p:nvPr/>
        </p:nvSpPr>
        <p:spPr>
          <a:xfrm>
            <a:off x="3334338" y="1718275"/>
            <a:ext cx="374400" cy="267300"/>
          </a:xfrm>
          <a:prstGeom prst="rightArrow">
            <a:avLst>
              <a:gd fmla="val 50000" name="adj1"/>
              <a:gd fmla="val 50000" name="adj2"/>
            </a:avLst>
          </a:prstGeom>
          <a:solidFill>
            <a:srgbClr val="595959">
              <a:alpha val="57360"/>
            </a:srgbClr>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7"/>
          <p:cNvSpPr/>
          <p:nvPr/>
        </p:nvSpPr>
        <p:spPr>
          <a:xfrm>
            <a:off x="3329163" y="728100"/>
            <a:ext cx="374400" cy="267300"/>
          </a:xfrm>
          <a:prstGeom prst="rightArrow">
            <a:avLst>
              <a:gd fmla="val 50000" name="adj1"/>
              <a:gd fmla="val 50000" name="adj2"/>
            </a:avLst>
          </a:prstGeom>
          <a:solidFill>
            <a:srgbClr val="595959">
              <a:alpha val="57360"/>
            </a:srgbClr>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7"/>
          <p:cNvSpPr/>
          <p:nvPr/>
        </p:nvSpPr>
        <p:spPr>
          <a:xfrm>
            <a:off x="1192538" y="2866350"/>
            <a:ext cx="2414700" cy="1662900"/>
          </a:xfrm>
          <a:prstGeom prst="roundRect">
            <a:avLst>
              <a:gd fmla="val 16667" name="adj"/>
            </a:avLst>
          </a:prstGeom>
          <a:solidFill>
            <a:srgbClr val="595959">
              <a:alpha val="57360"/>
            </a:srgbClr>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ru">
                <a:solidFill>
                  <a:srgbClr val="FEFCFC"/>
                </a:solidFill>
                <a:latin typeface="Exo 2"/>
                <a:ea typeface="Exo 2"/>
                <a:cs typeface="Exo 2"/>
                <a:sym typeface="Exo 2"/>
              </a:rPr>
              <a:t>We tried different </a:t>
            </a:r>
            <a:r>
              <a:rPr b="1" lang="ru">
                <a:solidFill>
                  <a:srgbClr val="FEFCFC"/>
                </a:solidFill>
                <a:latin typeface="Exo 2"/>
                <a:ea typeface="Exo 2"/>
                <a:cs typeface="Exo 2"/>
                <a:sym typeface="Exo 2"/>
              </a:rPr>
              <a:t>head</a:t>
            </a:r>
            <a:r>
              <a:rPr lang="ru">
                <a:solidFill>
                  <a:srgbClr val="FEFCFC"/>
                </a:solidFill>
                <a:latin typeface="Exo 2"/>
                <a:ea typeface="Exo 2"/>
                <a:cs typeface="Exo 2"/>
                <a:sym typeface="Exo 2"/>
              </a:rPr>
              <a:t> architectures; DNA-BERT sequence embeddings and augmentations to train this model.</a:t>
            </a:r>
            <a:endParaRPr>
              <a:solidFill>
                <a:srgbClr val="FEFCFC"/>
              </a:solidFill>
              <a:latin typeface="Exo 2"/>
              <a:ea typeface="Exo 2"/>
              <a:cs typeface="Exo 2"/>
              <a:sym typeface="Exo 2"/>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9" name="Shape 119"/>
        <p:cNvGrpSpPr/>
        <p:nvPr/>
      </p:nvGrpSpPr>
      <p:grpSpPr>
        <a:xfrm>
          <a:off x="0" y="0"/>
          <a:ext cx="0" cy="0"/>
          <a:chOff x="0" y="0"/>
          <a:chExt cx="0" cy="0"/>
        </a:xfrm>
      </p:grpSpPr>
      <p:pic>
        <p:nvPicPr>
          <p:cNvPr id="120" name="Google Shape;120;p18"/>
          <p:cNvPicPr preferRelativeResize="0"/>
          <p:nvPr/>
        </p:nvPicPr>
        <p:blipFill>
          <a:blip r:embed="rId3">
            <a:alphaModFix/>
          </a:blip>
          <a:stretch>
            <a:fillRect/>
          </a:stretch>
        </p:blipFill>
        <p:spPr>
          <a:xfrm>
            <a:off x="2675" y="1500"/>
            <a:ext cx="9138662" cy="5140499"/>
          </a:xfrm>
          <a:prstGeom prst="rect">
            <a:avLst/>
          </a:prstGeom>
          <a:noFill/>
          <a:ln>
            <a:noFill/>
          </a:ln>
        </p:spPr>
      </p:pic>
      <p:sp>
        <p:nvSpPr>
          <p:cNvPr id="121" name="Google Shape;121;p18"/>
          <p:cNvSpPr/>
          <p:nvPr/>
        </p:nvSpPr>
        <p:spPr>
          <a:xfrm>
            <a:off x="0" y="0"/>
            <a:ext cx="1006200" cy="5143500"/>
          </a:xfrm>
          <a:prstGeom prst="rect">
            <a:avLst/>
          </a:prstGeom>
          <a:solidFill>
            <a:srgbClr val="595959">
              <a:alpha val="573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8"/>
          <p:cNvSpPr txBox="1"/>
          <p:nvPr/>
        </p:nvSpPr>
        <p:spPr>
          <a:xfrm>
            <a:off x="2705100" y="-2190750"/>
            <a:ext cx="478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23" name="Google Shape;123;p18"/>
          <p:cNvSpPr txBox="1"/>
          <p:nvPr/>
        </p:nvSpPr>
        <p:spPr>
          <a:xfrm>
            <a:off x="1485900" y="-1543050"/>
            <a:ext cx="600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24" name="Google Shape;124;p18"/>
          <p:cNvSpPr txBox="1"/>
          <p:nvPr/>
        </p:nvSpPr>
        <p:spPr>
          <a:xfrm rot="-3075">
            <a:off x="0" y="72875"/>
            <a:ext cx="1006200" cy="46917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Clr>
                <a:schemeClr val="dk1"/>
              </a:buClr>
              <a:buSzPts val="1100"/>
              <a:buFont typeface="Arial"/>
              <a:buNone/>
            </a:pPr>
            <a:r>
              <a:rPr lang="ru" sz="3900">
                <a:solidFill>
                  <a:srgbClr val="FEFCFC"/>
                </a:solidFill>
                <a:latin typeface="Courier New"/>
                <a:ea typeface="Courier New"/>
                <a:cs typeface="Courier New"/>
                <a:sym typeface="Courier New"/>
              </a:rPr>
              <a:t>I</a:t>
            </a:r>
            <a:br>
              <a:rPr lang="ru" sz="3900">
                <a:solidFill>
                  <a:srgbClr val="FEFCFC"/>
                </a:solidFill>
                <a:latin typeface="Courier New"/>
                <a:ea typeface="Courier New"/>
                <a:cs typeface="Courier New"/>
                <a:sym typeface="Courier New"/>
              </a:rPr>
            </a:br>
            <a:r>
              <a:rPr lang="ru" sz="3900">
                <a:solidFill>
                  <a:srgbClr val="FEFCFC"/>
                </a:solidFill>
                <a:latin typeface="Courier New"/>
                <a:ea typeface="Courier New"/>
                <a:cs typeface="Courier New"/>
                <a:sym typeface="Courier New"/>
              </a:rPr>
              <a:t>M</a:t>
            </a:r>
            <a:br>
              <a:rPr lang="ru" sz="3900">
                <a:solidFill>
                  <a:srgbClr val="FEFCFC"/>
                </a:solidFill>
                <a:latin typeface="Courier New"/>
                <a:ea typeface="Courier New"/>
                <a:cs typeface="Courier New"/>
                <a:sym typeface="Courier New"/>
              </a:rPr>
            </a:br>
            <a:r>
              <a:rPr lang="ru" sz="3900">
                <a:solidFill>
                  <a:srgbClr val="FEFCFC"/>
                </a:solidFill>
                <a:latin typeface="Courier New"/>
                <a:ea typeface="Courier New"/>
                <a:cs typeface="Courier New"/>
                <a:sym typeface="Courier New"/>
              </a:rPr>
              <a:t>G</a:t>
            </a:r>
            <a:br>
              <a:rPr lang="ru" sz="3900">
                <a:solidFill>
                  <a:srgbClr val="FEFCFC"/>
                </a:solidFill>
                <a:latin typeface="Courier New"/>
                <a:ea typeface="Courier New"/>
                <a:cs typeface="Courier New"/>
                <a:sym typeface="Courier New"/>
              </a:rPr>
            </a:br>
            <a:r>
              <a:rPr lang="ru" sz="5400">
                <a:solidFill>
                  <a:srgbClr val="FEFCFC"/>
                </a:solidFill>
                <a:latin typeface="Courier New"/>
                <a:ea typeface="Courier New"/>
                <a:cs typeface="Courier New"/>
                <a:sym typeface="Courier New"/>
              </a:rPr>
              <a:t>↓</a:t>
            </a:r>
            <a:endParaRPr sz="5400">
              <a:solidFill>
                <a:srgbClr val="FEFCFC"/>
              </a:solidFill>
              <a:latin typeface="Courier New"/>
              <a:ea typeface="Courier New"/>
              <a:cs typeface="Courier New"/>
              <a:sym typeface="Courier New"/>
            </a:endParaRPr>
          </a:p>
          <a:p>
            <a:pPr indent="0" lvl="0" marL="0" rtl="0" algn="ctr">
              <a:lnSpc>
                <a:spcPct val="80000"/>
              </a:lnSpc>
              <a:spcBef>
                <a:spcPts val="0"/>
              </a:spcBef>
              <a:spcAft>
                <a:spcPts val="0"/>
              </a:spcAft>
              <a:buClr>
                <a:schemeClr val="dk1"/>
              </a:buClr>
              <a:buSzPts val="1100"/>
              <a:buFont typeface="Arial"/>
              <a:buNone/>
            </a:pPr>
            <a:r>
              <a:rPr lang="ru" sz="3900">
                <a:solidFill>
                  <a:srgbClr val="FEFCFC"/>
                </a:solidFill>
                <a:latin typeface="Courier New"/>
                <a:ea typeface="Courier New"/>
                <a:cs typeface="Courier New"/>
                <a:sym typeface="Courier New"/>
              </a:rPr>
              <a:t>I</a:t>
            </a:r>
            <a:br>
              <a:rPr lang="ru" sz="3900">
                <a:solidFill>
                  <a:srgbClr val="FEFCFC"/>
                </a:solidFill>
                <a:latin typeface="Courier New"/>
                <a:ea typeface="Courier New"/>
                <a:cs typeface="Courier New"/>
                <a:sym typeface="Courier New"/>
              </a:rPr>
            </a:br>
            <a:r>
              <a:rPr lang="ru" sz="3900">
                <a:solidFill>
                  <a:srgbClr val="FEFCFC"/>
                </a:solidFill>
                <a:latin typeface="Courier New"/>
                <a:ea typeface="Courier New"/>
                <a:cs typeface="Courier New"/>
                <a:sym typeface="Courier New"/>
              </a:rPr>
              <a:t>M</a:t>
            </a:r>
            <a:br>
              <a:rPr lang="ru" sz="3900">
                <a:solidFill>
                  <a:srgbClr val="FEFCFC"/>
                </a:solidFill>
                <a:latin typeface="Courier New"/>
                <a:ea typeface="Courier New"/>
                <a:cs typeface="Courier New"/>
                <a:sym typeface="Courier New"/>
              </a:rPr>
            </a:br>
            <a:r>
              <a:rPr lang="ru" sz="3900">
                <a:solidFill>
                  <a:srgbClr val="FEFCFC"/>
                </a:solidFill>
                <a:latin typeface="Courier New"/>
                <a:ea typeface="Courier New"/>
                <a:cs typeface="Courier New"/>
                <a:sym typeface="Courier New"/>
              </a:rPr>
              <a:t>G</a:t>
            </a:r>
            <a:br>
              <a:rPr lang="ru" sz="3900">
                <a:solidFill>
                  <a:srgbClr val="FEFCFC"/>
                </a:solidFill>
                <a:latin typeface="Courier New"/>
                <a:ea typeface="Courier New"/>
                <a:cs typeface="Courier New"/>
                <a:sym typeface="Courier New"/>
              </a:rPr>
            </a:br>
            <a:endParaRPr sz="3900">
              <a:solidFill>
                <a:srgbClr val="FEFCFC"/>
              </a:solidFill>
              <a:latin typeface="Courier New"/>
              <a:ea typeface="Courier New"/>
              <a:cs typeface="Courier New"/>
              <a:sym typeface="Courier New"/>
            </a:endParaRPr>
          </a:p>
          <a:p>
            <a:pPr indent="0" lvl="0" marL="0" rtl="0" algn="ctr">
              <a:lnSpc>
                <a:spcPct val="80000"/>
              </a:lnSpc>
              <a:spcBef>
                <a:spcPts val="0"/>
              </a:spcBef>
              <a:spcAft>
                <a:spcPts val="0"/>
              </a:spcAft>
              <a:buNone/>
            </a:pPr>
            <a:r>
              <a:t/>
            </a:r>
            <a:endParaRPr sz="3900">
              <a:solidFill>
                <a:srgbClr val="FEFCFC"/>
              </a:solidFill>
              <a:latin typeface="Courier New"/>
              <a:ea typeface="Courier New"/>
              <a:cs typeface="Courier New"/>
              <a:sym typeface="Courier New"/>
            </a:endParaRPr>
          </a:p>
        </p:txBody>
      </p:sp>
      <p:pic>
        <p:nvPicPr>
          <p:cNvPr id="125" name="Google Shape;125;p18"/>
          <p:cNvPicPr preferRelativeResize="0"/>
          <p:nvPr/>
        </p:nvPicPr>
        <p:blipFill>
          <a:blip r:embed="rId4">
            <a:alphaModFix/>
          </a:blip>
          <a:stretch>
            <a:fillRect/>
          </a:stretch>
        </p:blipFill>
        <p:spPr>
          <a:xfrm>
            <a:off x="4046975" y="72425"/>
            <a:ext cx="5001426" cy="4968950"/>
          </a:xfrm>
          <a:prstGeom prst="rect">
            <a:avLst/>
          </a:prstGeom>
          <a:noFill/>
          <a:ln cap="flat" cmpd="sng" w="19050">
            <a:solidFill>
              <a:srgbClr val="351C75"/>
            </a:solidFill>
            <a:prstDash val="solid"/>
            <a:round/>
            <a:headEnd len="sm" w="sm" type="none"/>
            <a:tailEnd len="sm" w="sm" type="none"/>
          </a:ln>
        </p:spPr>
      </p:pic>
      <p:sp>
        <p:nvSpPr>
          <p:cNvPr id="126" name="Google Shape;126;p18"/>
          <p:cNvSpPr/>
          <p:nvPr/>
        </p:nvSpPr>
        <p:spPr>
          <a:xfrm>
            <a:off x="1338825" y="4455475"/>
            <a:ext cx="2137800" cy="585900"/>
          </a:xfrm>
          <a:prstGeom prst="roundRect">
            <a:avLst>
              <a:gd fmla="val 16667" name="adj"/>
            </a:avLst>
          </a:prstGeom>
          <a:solidFill>
            <a:srgbClr val="595959">
              <a:alpha val="57360"/>
            </a:srgbClr>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ru">
                <a:solidFill>
                  <a:srgbClr val="FEFCFC"/>
                </a:solidFill>
                <a:latin typeface="Exo 2"/>
                <a:ea typeface="Exo 2"/>
                <a:cs typeface="Exo 2"/>
                <a:sym typeface="Exo 2"/>
              </a:rPr>
              <a:t>Discriminator</a:t>
            </a:r>
            <a:endParaRPr b="1">
              <a:solidFill>
                <a:srgbClr val="FEFCFC"/>
              </a:solidFill>
              <a:latin typeface="Exo 2"/>
              <a:ea typeface="Exo 2"/>
              <a:cs typeface="Exo 2"/>
              <a:sym typeface="Exo 2"/>
            </a:endParaRPr>
          </a:p>
        </p:txBody>
      </p:sp>
      <p:sp>
        <p:nvSpPr>
          <p:cNvPr id="127" name="Google Shape;127;p18"/>
          <p:cNvSpPr/>
          <p:nvPr/>
        </p:nvSpPr>
        <p:spPr>
          <a:xfrm>
            <a:off x="1338575" y="3538175"/>
            <a:ext cx="2137800" cy="585900"/>
          </a:xfrm>
          <a:prstGeom prst="roundRect">
            <a:avLst>
              <a:gd fmla="val 16667" name="adj"/>
            </a:avLst>
          </a:prstGeom>
          <a:solidFill>
            <a:srgbClr val="595959">
              <a:alpha val="57360"/>
            </a:srgbClr>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ru">
                <a:solidFill>
                  <a:srgbClr val="FEFCFC"/>
                </a:solidFill>
                <a:latin typeface="Exo 2"/>
                <a:ea typeface="Exo 2"/>
                <a:cs typeface="Exo 2"/>
                <a:sym typeface="Exo 2"/>
              </a:rPr>
              <a:t>Generator</a:t>
            </a:r>
            <a:endParaRPr b="1">
              <a:solidFill>
                <a:srgbClr val="FEFCFC"/>
              </a:solidFill>
              <a:latin typeface="Exo 2"/>
              <a:ea typeface="Exo 2"/>
              <a:cs typeface="Exo 2"/>
              <a:sym typeface="Exo 2"/>
            </a:endParaRPr>
          </a:p>
        </p:txBody>
      </p:sp>
      <p:sp>
        <p:nvSpPr>
          <p:cNvPr id="128" name="Google Shape;128;p18"/>
          <p:cNvSpPr/>
          <p:nvPr/>
        </p:nvSpPr>
        <p:spPr>
          <a:xfrm>
            <a:off x="3574488" y="3697475"/>
            <a:ext cx="374400" cy="267300"/>
          </a:xfrm>
          <a:prstGeom prst="rightArrow">
            <a:avLst>
              <a:gd fmla="val 50000" name="adj1"/>
              <a:gd fmla="val 50000" name="adj2"/>
            </a:avLst>
          </a:prstGeom>
          <a:solidFill>
            <a:srgbClr val="595959">
              <a:alpha val="57360"/>
            </a:srgbClr>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8"/>
          <p:cNvSpPr/>
          <p:nvPr/>
        </p:nvSpPr>
        <p:spPr>
          <a:xfrm>
            <a:off x="3574475" y="4614775"/>
            <a:ext cx="374400" cy="267300"/>
          </a:xfrm>
          <a:prstGeom prst="rightArrow">
            <a:avLst>
              <a:gd fmla="val 50000" name="adj1"/>
              <a:gd fmla="val 50000" name="adj2"/>
            </a:avLst>
          </a:prstGeom>
          <a:solidFill>
            <a:srgbClr val="595959">
              <a:alpha val="57360"/>
            </a:srgbClr>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8"/>
          <p:cNvSpPr/>
          <p:nvPr/>
        </p:nvSpPr>
        <p:spPr>
          <a:xfrm>
            <a:off x="1338576" y="2263950"/>
            <a:ext cx="2137800" cy="585900"/>
          </a:xfrm>
          <a:prstGeom prst="roundRect">
            <a:avLst>
              <a:gd fmla="val 16667" name="adj"/>
            </a:avLst>
          </a:prstGeom>
          <a:solidFill>
            <a:srgbClr val="595959">
              <a:alpha val="57360"/>
            </a:srgbClr>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ru">
                <a:solidFill>
                  <a:srgbClr val="FEFCFC"/>
                </a:solidFill>
                <a:latin typeface="Exo 2"/>
                <a:ea typeface="Exo 2"/>
                <a:cs typeface="Exo 2"/>
                <a:sym typeface="Exo 2"/>
              </a:rPr>
              <a:t>Insulation loss computation</a:t>
            </a:r>
            <a:endParaRPr b="1">
              <a:solidFill>
                <a:srgbClr val="FEFCFC"/>
              </a:solidFill>
              <a:latin typeface="Exo 2"/>
              <a:ea typeface="Exo 2"/>
              <a:cs typeface="Exo 2"/>
              <a:sym typeface="Exo 2"/>
            </a:endParaRPr>
          </a:p>
        </p:txBody>
      </p:sp>
      <p:sp>
        <p:nvSpPr>
          <p:cNvPr id="131" name="Google Shape;131;p18"/>
          <p:cNvSpPr/>
          <p:nvPr/>
        </p:nvSpPr>
        <p:spPr>
          <a:xfrm>
            <a:off x="3574475" y="2438100"/>
            <a:ext cx="374400" cy="267300"/>
          </a:xfrm>
          <a:prstGeom prst="rightArrow">
            <a:avLst>
              <a:gd fmla="val 50000" name="adj1"/>
              <a:gd fmla="val 50000" name="adj2"/>
            </a:avLst>
          </a:prstGeom>
          <a:solidFill>
            <a:srgbClr val="595959">
              <a:alpha val="57360"/>
            </a:srgbClr>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
          <p:cNvSpPr/>
          <p:nvPr/>
        </p:nvSpPr>
        <p:spPr>
          <a:xfrm>
            <a:off x="1338578" y="267600"/>
            <a:ext cx="2137800" cy="1772100"/>
          </a:xfrm>
          <a:prstGeom prst="roundRect">
            <a:avLst>
              <a:gd fmla="val 16667" name="adj"/>
            </a:avLst>
          </a:prstGeom>
          <a:solidFill>
            <a:srgbClr val="595959">
              <a:alpha val="57360"/>
            </a:srgbClr>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ru">
                <a:solidFill>
                  <a:srgbClr val="FEFCFC"/>
                </a:solidFill>
                <a:latin typeface="Exo 2"/>
                <a:ea typeface="Exo 2"/>
                <a:cs typeface="Exo 2"/>
                <a:sym typeface="Exo 2"/>
              </a:rPr>
              <a:t>Generator </a:t>
            </a:r>
            <a:r>
              <a:rPr lang="ru">
                <a:solidFill>
                  <a:srgbClr val="FEFCFC"/>
                </a:solidFill>
                <a:latin typeface="Exo 2"/>
                <a:ea typeface="Exo 2"/>
                <a:cs typeface="Exo 2"/>
                <a:sym typeface="Exo 2"/>
              </a:rPr>
              <a:t>of the</a:t>
            </a:r>
            <a:r>
              <a:rPr b="1" lang="ru">
                <a:solidFill>
                  <a:srgbClr val="FEFCFC"/>
                </a:solidFill>
                <a:latin typeface="Exo 2"/>
                <a:ea typeface="Exo 2"/>
                <a:cs typeface="Exo 2"/>
                <a:sym typeface="Exo 2"/>
              </a:rPr>
              <a:t>  </a:t>
            </a:r>
            <a:r>
              <a:rPr lang="ru">
                <a:solidFill>
                  <a:srgbClr val="FEFCFC"/>
                </a:solidFill>
                <a:latin typeface="Exo 2"/>
                <a:ea typeface="Exo 2"/>
                <a:cs typeface="Exo 2"/>
                <a:sym typeface="Exo 2"/>
              </a:rPr>
              <a:t>GAN used as </a:t>
            </a:r>
            <a:r>
              <a:rPr b="1" lang="ru">
                <a:solidFill>
                  <a:srgbClr val="FEFCFC"/>
                </a:solidFill>
                <a:latin typeface="Exo 2"/>
                <a:ea typeface="Exo 2"/>
                <a:cs typeface="Exo 2"/>
                <a:sym typeface="Exo 2"/>
              </a:rPr>
              <a:t>Image-&gt;Image model</a:t>
            </a:r>
            <a:r>
              <a:rPr lang="ru">
                <a:solidFill>
                  <a:srgbClr val="FEFCFC"/>
                </a:solidFill>
                <a:latin typeface="Exo 2"/>
                <a:ea typeface="Exo 2"/>
                <a:cs typeface="Exo 2"/>
                <a:sym typeface="Exo 2"/>
              </a:rPr>
              <a:t> trained on combination of losses</a:t>
            </a:r>
            <a:endParaRPr>
              <a:solidFill>
                <a:srgbClr val="FEFCFC"/>
              </a:solidFill>
              <a:latin typeface="Exo 2"/>
              <a:ea typeface="Exo 2"/>
              <a:cs typeface="Exo 2"/>
              <a:sym typeface="Exo 2"/>
            </a:endParaRPr>
          </a:p>
        </p:txBody>
      </p:sp>
      <p:sp>
        <p:nvSpPr>
          <p:cNvPr id="133" name="Google Shape;133;p18"/>
          <p:cNvSpPr/>
          <p:nvPr/>
        </p:nvSpPr>
        <p:spPr>
          <a:xfrm>
            <a:off x="3574488" y="1020000"/>
            <a:ext cx="374400" cy="267300"/>
          </a:xfrm>
          <a:prstGeom prst="rightArrow">
            <a:avLst>
              <a:gd fmla="val 50000" name="adj1"/>
              <a:gd fmla="val 50000" name="adj2"/>
            </a:avLst>
          </a:prstGeom>
          <a:solidFill>
            <a:srgbClr val="595959">
              <a:alpha val="57360"/>
            </a:srgbClr>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7" name="Shape 137"/>
        <p:cNvGrpSpPr/>
        <p:nvPr/>
      </p:nvGrpSpPr>
      <p:grpSpPr>
        <a:xfrm>
          <a:off x="0" y="0"/>
          <a:ext cx="0" cy="0"/>
          <a:chOff x="0" y="0"/>
          <a:chExt cx="0" cy="0"/>
        </a:xfrm>
      </p:grpSpPr>
      <p:pic>
        <p:nvPicPr>
          <p:cNvPr id="138" name="Google Shape;138;p19"/>
          <p:cNvPicPr preferRelativeResize="0"/>
          <p:nvPr/>
        </p:nvPicPr>
        <p:blipFill>
          <a:blip r:embed="rId3">
            <a:alphaModFix/>
          </a:blip>
          <a:stretch>
            <a:fillRect/>
          </a:stretch>
        </p:blipFill>
        <p:spPr>
          <a:xfrm>
            <a:off x="25" y="0"/>
            <a:ext cx="9138662" cy="5140499"/>
          </a:xfrm>
          <a:prstGeom prst="rect">
            <a:avLst/>
          </a:prstGeom>
          <a:noFill/>
          <a:ln>
            <a:noFill/>
          </a:ln>
        </p:spPr>
      </p:pic>
      <p:sp>
        <p:nvSpPr>
          <p:cNvPr id="139" name="Google Shape;139;p19"/>
          <p:cNvSpPr/>
          <p:nvPr/>
        </p:nvSpPr>
        <p:spPr>
          <a:xfrm>
            <a:off x="0" y="0"/>
            <a:ext cx="1006200" cy="5143500"/>
          </a:xfrm>
          <a:prstGeom prst="rect">
            <a:avLst/>
          </a:prstGeom>
          <a:solidFill>
            <a:srgbClr val="595959">
              <a:alpha val="573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9"/>
          <p:cNvSpPr txBox="1"/>
          <p:nvPr/>
        </p:nvSpPr>
        <p:spPr>
          <a:xfrm>
            <a:off x="2705100" y="-2190750"/>
            <a:ext cx="478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1" name="Google Shape;141;p19"/>
          <p:cNvSpPr txBox="1"/>
          <p:nvPr/>
        </p:nvSpPr>
        <p:spPr>
          <a:xfrm>
            <a:off x="1485900" y="-1543050"/>
            <a:ext cx="600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2" name="Google Shape;142;p19"/>
          <p:cNvSpPr txBox="1"/>
          <p:nvPr/>
        </p:nvSpPr>
        <p:spPr>
          <a:xfrm rot="-3075">
            <a:off x="0" y="72875"/>
            <a:ext cx="1006200" cy="3066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lang="ru" sz="3900">
                <a:solidFill>
                  <a:srgbClr val="FEFCFC"/>
                </a:solidFill>
                <a:latin typeface="Courier New"/>
                <a:ea typeface="Courier New"/>
                <a:cs typeface="Courier New"/>
                <a:sym typeface="Courier New"/>
              </a:rPr>
              <a:t>H</a:t>
            </a:r>
            <a:endParaRPr sz="3900">
              <a:solidFill>
                <a:srgbClr val="FEFCFC"/>
              </a:solidFill>
              <a:latin typeface="Courier New"/>
              <a:ea typeface="Courier New"/>
              <a:cs typeface="Courier New"/>
              <a:sym typeface="Courier New"/>
            </a:endParaRPr>
          </a:p>
          <a:p>
            <a:pPr indent="0" lvl="0" marL="0" rtl="0" algn="ctr">
              <a:lnSpc>
                <a:spcPct val="80000"/>
              </a:lnSpc>
              <a:spcBef>
                <a:spcPts val="0"/>
              </a:spcBef>
              <a:spcAft>
                <a:spcPts val="0"/>
              </a:spcAft>
              <a:buNone/>
            </a:pPr>
            <a:r>
              <a:rPr lang="ru" sz="3900">
                <a:solidFill>
                  <a:srgbClr val="FEFCFC"/>
                </a:solidFill>
                <a:latin typeface="Courier New"/>
                <a:ea typeface="Courier New"/>
                <a:cs typeface="Courier New"/>
                <a:sym typeface="Courier New"/>
              </a:rPr>
              <a:t>Y</a:t>
            </a:r>
            <a:br>
              <a:rPr lang="ru" sz="3900">
                <a:solidFill>
                  <a:srgbClr val="FEFCFC"/>
                </a:solidFill>
                <a:latin typeface="Courier New"/>
                <a:ea typeface="Courier New"/>
                <a:cs typeface="Courier New"/>
                <a:sym typeface="Courier New"/>
              </a:rPr>
            </a:br>
            <a:r>
              <a:rPr lang="ru" sz="3900">
                <a:solidFill>
                  <a:srgbClr val="FEFCFC"/>
                </a:solidFill>
                <a:latin typeface="Courier New"/>
                <a:ea typeface="Courier New"/>
                <a:cs typeface="Courier New"/>
                <a:sym typeface="Courier New"/>
              </a:rPr>
              <a:t>B</a:t>
            </a:r>
            <a:br>
              <a:rPr lang="ru" sz="3900">
                <a:solidFill>
                  <a:srgbClr val="FEFCFC"/>
                </a:solidFill>
                <a:latin typeface="Courier New"/>
                <a:ea typeface="Courier New"/>
                <a:cs typeface="Courier New"/>
                <a:sym typeface="Courier New"/>
              </a:rPr>
            </a:br>
            <a:r>
              <a:rPr lang="ru" sz="3900">
                <a:solidFill>
                  <a:srgbClr val="FEFCFC"/>
                </a:solidFill>
                <a:latin typeface="Courier New"/>
                <a:ea typeface="Courier New"/>
                <a:cs typeface="Courier New"/>
                <a:sym typeface="Courier New"/>
              </a:rPr>
              <a:t>R</a:t>
            </a:r>
            <a:br>
              <a:rPr lang="ru" sz="3900">
                <a:solidFill>
                  <a:srgbClr val="FEFCFC"/>
                </a:solidFill>
                <a:latin typeface="Courier New"/>
                <a:ea typeface="Courier New"/>
                <a:cs typeface="Courier New"/>
                <a:sym typeface="Courier New"/>
              </a:rPr>
            </a:br>
            <a:r>
              <a:rPr lang="ru" sz="3900">
                <a:solidFill>
                  <a:srgbClr val="FEFCFC"/>
                </a:solidFill>
                <a:latin typeface="Courier New"/>
                <a:ea typeface="Courier New"/>
                <a:cs typeface="Courier New"/>
                <a:sym typeface="Courier New"/>
              </a:rPr>
              <a:t>I</a:t>
            </a:r>
            <a:br>
              <a:rPr lang="ru" sz="3900">
                <a:solidFill>
                  <a:srgbClr val="FEFCFC"/>
                </a:solidFill>
                <a:latin typeface="Courier New"/>
                <a:ea typeface="Courier New"/>
                <a:cs typeface="Courier New"/>
                <a:sym typeface="Courier New"/>
              </a:rPr>
            </a:br>
            <a:r>
              <a:rPr lang="ru" sz="3900">
                <a:solidFill>
                  <a:srgbClr val="FEFCFC"/>
                </a:solidFill>
                <a:latin typeface="Courier New"/>
                <a:ea typeface="Courier New"/>
                <a:cs typeface="Courier New"/>
                <a:sym typeface="Courier New"/>
              </a:rPr>
              <a:t>D</a:t>
            </a:r>
            <a:endParaRPr sz="3900">
              <a:solidFill>
                <a:srgbClr val="FEFCFC"/>
              </a:solidFill>
              <a:latin typeface="Courier New"/>
              <a:ea typeface="Courier New"/>
              <a:cs typeface="Courier New"/>
              <a:sym typeface="Courier New"/>
            </a:endParaRPr>
          </a:p>
        </p:txBody>
      </p:sp>
      <p:pic>
        <p:nvPicPr>
          <p:cNvPr id="143" name="Google Shape;143;p19"/>
          <p:cNvPicPr preferRelativeResize="0"/>
          <p:nvPr/>
        </p:nvPicPr>
        <p:blipFill rotWithShape="1">
          <a:blip r:embed="rId4">
            <a:alphaModFix/>
          </a:blip>
          <a:srcRect b="0" l="0" r="0" t="0"/>
          <a:stretch/>
        </p:blipFill>
        <p:spPr>
          <a:xfrm>
            <a:off x="4572000" y="181650"/>
            <a:ext cx="4463700" cy="4771200"/>
          </a:xfrm>
          <a:prstGeom prst="roundRect">
            <a:avLst>
              <a:gd fmla="val 0" name="adj"/>
            </a:avLst>
          </a:prstGeom>
          <a:noFill/>
          <a:ln cap="flat" cmpd="sng" w="19050">
            <a:solidFill>
              <a:srgbClr val="351C75"/>
            </a:solidFill>
            <a:prstDash val="solid"/>
            <a:round/>
            <a:headEnd len="sm" w="sm" type="none"/>
            <a:tailEnd len="sm" w="sm" type="none"/>
          </a:ln>
          <a:effectLst>
            <a:outerShdw blurRad="128588" rotWithShape="0" algn="bl" dir="3120000" dist="57150">
              <a:schemeClr val="lt1">
                <a:alpha val="88000"/>
              </a:schemeClr>
            </a:outerShdw>
          </a:effectLst>
        </p:spPr>
      </p:pic>
      <p:sp>
        <p:nvSpPr>
          <p:cNvPr id="144" name="Google Shape;144;p19"/>
          <p:cNvSpPr/>
          <p:nvPr/>
        </p:nvSpPr>
        <p:spPr>
          <a:xfrm>
            <a:off x="1125450" y="973875"/>
            <a:ext cx="3327300" cy="3305700"/>
          </a:xfrm>
          <a:prstGeom prst="roundRect">
            <a:avLst>
              <a:gd fmla="val 16667" name="adj"/>
            </a:avLst>
          </a:prstGeom>
          <a:solidFill>
            <a:srgbClr val="595959">
              <a:alpha val="57360"/>
            </a:srgbClr>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ru">
                <a:solidFill>
                  <a:srgbClr val="FEFCFC"/>
                </a:solidFill>
                <a:latin typeface="Exo 2"/>
                <a:ea typeface="Exo 2"/>
                <a:cs typeface="Exo 2"/>
                <a:sym typeface="Exo 2"/>
              </a:rPr>
              <a:t>We tried different head architectures, all they are rather simple, for instance:</a:t>
            </a:r>
            <a:endParaRPr>
              <a:solidFill>
                <a:srgbClr val="FEFCFC"/>
              </a:solidFill>
              <a:latin typeface="Exo 2"/>
              <a:ea typeface="Exo 2"/>
              <a:cs typeface="Exo 2"/>
              <a:sym typeface="Exo 2"/>
            </a:endParaRPr>
          </a:p>
          <a:p>
            <a:pPr indent="-317500" lvl="0" marL="457200" rtl="0" algn="l">
              <a:spcBef>
                <a:spcPts val="1000"/>
              </a:spcBef>
              <a:spcAft>
                <a:spcPts val="0"/>
              </a:spcAft>
              <a:buClr>
                <a:srgbClr val="FEFCFC"/>
              </a:buClr>
              <a:buSzPts val="1400"/>
              <a:buFont typeface="Exo 2"/>
              <a:buChar char="●"/>
            </a:pPr>
            <a:r>
              <a:rPr lang="ru">
                <a:solidFill>
                  <a:srgbClr val="FEFCFC"/>
                </a:solidFill>
                <a:latin typeface="Exo 2"/>
                <a:ea typeface="Exo 2"/>
                <a:cs typeface="Exo 2"/>
                <a:sym typeface="Exo 2"/>
              </a:rPr>
              <a:t>2 conv layers with ReLU to combine the backbone outputs.</a:t>
            </a:r>
            <a:endParaRPr>
              <a:solidFill>
                <a:srgbClr val="FEFCFC"/>
              </a:solidFill>
              <a:latin typeface="Exo 2"/>
              <a:ea typeface="Exo 2"/>
              <a:cs typeface="Exo 2"/>
              <a:sym typeface="Exo 2"/>
            </a:endParaRPr>
          </a:p>
          <a:p>
            <a:pPr indent="0" lvl="0" marL="0" rtl="0" algn="l">
              <a:spcBef>
                <a:spcPts val="1000"/>
              </a:spcBef>
              <a:spcAft>
                <a:spcPts val="0"/>
              </a:spcAft>
              <a:buNone/>
            </a:pPr>
            <a:r>
              <a:rPr lang="ru">
                <a:solidFill>
                  <a:srgbClr val="FEFCFC"/>
                </a:solidFill>
                <a:latin typeface="Exo 2"/>
                <a:ea typeface="Exo 2"/>
                <a:cs typeface="Exo 2"/>
                <a:sym typeface="Exo 2"/>
              </a:rPr>
              <a:t>We use </a:t>
            </a:r>
            <a:r>
              <a:rPr b="1" lang="ru">
                <a:solidFill>
                  <a:srgbClr val="FEFCFC"/>
                </a:solidFill>
                <a:latin typeface="Exo 2"/>
                <a:ea typeface="Exo 2"/>
                <a:cs typeface="Exo 2"/>
                <a:sym typeface="Exo 2"/>
              </a:rPr>
              <a:t>MSE loss</a:t>
            </a:r>
            <a:r>
              <a:rPr lang="ru">
                <a:solidFill>
                  <a:srgbClr val="FEFCFC"/>
                </a:solidFill>
                <a:latin typeface="Exo 2"/>
                <a:ea typeface="Exo 2"/>
                <a:cs typeface="Exo 2"/>
                <a:sym typeface="Exo 2"/>
              </a:rPr>
              <a:t> for training head.</a:t>
            </a:r>
            <a:endParaRPr>
              <a:solidFill>
                <a:srgbClr val="FEFCFC"/>
              </a:solidFill>
              <a:latin typeface="Exo 2"/>
              <a:ea typeface="Exo 2"/>
              <a:cs typeface="Exo 2"/>
              <a:sym typeface="Exo 2"/>
            </a:endParaRPr>
          </a:p>
          <a:p>
            <a:pPr indent="0" lvl="0" marL="0" rtl="0" algn="l">
              <a:spcBef>
                <a:spcPts val="1000"/>
              </a:spcBef>
              <a:spcAft>
                <a:spcPts val="1000"/>
              </a:spcAft>
              <a:buNone/>
            </a:pPr>
            <a:r>
              <a:rPr lang="ru">
                <a:solidFill>
                  <a:srgbClr val="FEFCFC"/>
                </a:solidFill>
                <a:latin typeface="Exo 2"/>
                <a:ea typeface="Exo 2"/>
                <a:cs typeface="Exo 2"/>
                <a:sym typeface="Exo 2"/>
              </a:rPr>
              <a:t>We use </a:t>
            </a:r>
            <a:r>
              <a:rPr b="1" lang="ru">
                <a:solidFill>
                  <a:srgbClr val="FEFCFC"/>
                </a:solidFill>
                <a:latin typeface="Exo 2"/>
                <a:ea typeface="Exo 2"/>
                <a:cs typeface="Exo 2"/>
                <a:sym typeface="Exo 2"/>
              </a:rPr>
              <a:t>P</a:t>
            </a:r>
            <a:r>
              <a:rPr b="1" lang="ru">
                <a:solidFill>
                  <a:srgbClr val="FEFCFC"/>
                </a:solidFill>
                <a:latin typeface="Exo 2"/>
                <a:ea typeface="Exo 2"/>
                <a:cs typeface="Exo 2"/>
                <a:sym typeface="Exo 2"/>
              </a:rPr>
              <a:t>earson</a:t>
            </a:r>
            <a:r>
              <a:rPr lang="ru">
                <a:solidFill>
                  <a:srgbClr val="FEFCFC"/>
                </a:solidFill>
                <a:latin typeface="Exo 2"/>
                <a:ea typeface="Exo 2"/>
                <a:cs typeface="Exo 2"/>
                <a:sym typeface="Exo 2"/>
              </a:rPr>
              <a:t> | </a:t>
            </a:r>
            <a:r>
              <a:rPr b="1" lang="ru">
                <a:solidFill>
                  <a:srgbClr val="FEFCFC"/>
                </a:solidFill>
                <a:latin typeface="Exo 2"/>
                <a:ea typeface="Exo 2"/>
                <a:cs typeface="Exo 2"/>
                <a:sym typeface="Exo 2"/>
              </a:rPr>
              <a:t>S</a:t>
            </a:r>
            <a:r>
              <a:rPr b="1" lang="ru">
                <a:solidFill>
                  <a:srgbClr val="FEFCFC"/>
                </a:solidFill>
                <a:latin typeface="Exo 2"/>
                <a:ea typeface="Exo 2"/>
                <a:cs typeface="Exo 2"/>
                <a:sym typeface="Exo 2"/>
              </a:rPr>
              <a:t>pearman</a:t>
            </a:r>
            <a:r>
              <a:rPr lang="ru">
                <a:solidFill>
                  <a:srgbClr val="FEFCFC"/>
                </a:solidFill>
                <a:latin typeface="Exo 2"/>
                <a:ea typeface="Exo 2"/>
                <a:cs typeface="Exo 2"/>
                <a:sym typeface="Exo 2"/>
              </a:rPr>
              <a:t> (and others) correlations for validation.</a:t>
            </a:r>
            <a:endParaRPr>
              <a:solidFill>
                <a:srgbClr val="FEFCFC"/>
              </a:solidFill>
              <a:latin typeface="Exo 2"/>
              <a:ea typeface="Exo 2"/>
              <a:cs typeface="Exo 2"/>
              <a:sym typeface="Exo 2"/>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20"/>
          <p:cNvPicPr preferRelativeResize="0"/>
          <p:nvPr/>
        </p:nvPicPr>
        <p:blipFill>
          <a:blip r:embed="rId3">
            <a:alphaModFix/>
          </a:blip>
          <a:stretch>
            <a:fillRect/>
          </a:stretch>
        </p:blipFill>
        <p:spPr>
          <a:xfrm>
            <a:off x="0" y="0"/>
            <a:ext cx="9144000" cy="5143500"/>
          </a:xfrm>
          <a:prstGeom prst="rect">
            <a:avLst/>
          </a:prstGeom>
          <a:noFill/>
          <a:ln>
            <a:noFill/>
          </a:ln>
        </p:spPr>
      </p:pic>
      <p:sp>
        <p:nvSpPr>
          <p:cNvPr id="150" name="Google Shape;150;p20"/>
          <p:cNvSpPr txBox="1"/>
          <p:nvPr/>
        </p:nvSpPr>
        <p:spPr>
          <a:xfrm>
            <a:off x="5606975" y="169550"/>
            <a:ext cx="3186600" cy="608100"/>
          </a:xfrm>
          <a:prstGeom prst="rect">
            <a:avLst/>
          </a:prstGeom>
          <a:noFill/>
          <a:ln>
            <a:noFill/>
          </a:ln>
          <a:effectLst>
            <a:outerShdw blurRad="285750" rotWithShape="0" algn="bl">
              <a:srgbClr val="000000">
                <a:alpha val="74000"/>
              </a:srgbClr>
            </a:outerShdw>
          </a:effectLst>
        </p:spPr>
        <p:txBody>
          <a:bodyPr anchorCtr="0" anchor="t" bIns="91425" lIns="91425" spcFirstLastPara="1" rIns="91425" wrap="square" tIns="91425">
            <a:spAutoFit/>
          </a:bodyPr>
          <a:lstStyle/>
          <a:p>
            <a:pPr indent="0" lvl="0" marL="0" rtl="0" algn="r">
              <a:spcBef>
                <a:spcPts val="0"/>
              </a:spcBef>
              <a:spcAft>
                <a:spcPts val="0"/>
              </a:spcAft>
              <a:buNone/>
            </a:pPr>
            <a:r>
              <a:rPr b="1" lang="ru" sz="2750">
                <a:solidFill>
                  <a:srgbClr val="FEFCFC"/>
                </a:solidFill>
                <a:latin typeface="Exo 2"/>
                <a:ea typeface="Exo 2"/>
                <a:cs typeface="Exo 2"/>
                <a:sym typeface="Exo 2"/>
              </a:rPr>
              <a:t>RESULTS</a:t>
            </a:r>
            <a:endParaRPr b="1" sz="2750">
              <a:solidFill>
                <a:srgbClr val="FEFCFC"/>
              </a:solidFill>
              <a:latin typeface="Exo 2"/>
              <a:ea typeface="Exo 2"/>
              <a:cs typeface="Exo 2"/>
              <a:sym typeface="Exo 2"/>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4" name="Shape 154"/>
        <p:cNvGrpSpPr/>
        <p:nvPr/>
      </p:nvGrpSpPr>
      <p:grpSpPr>
        <a:xfrm>
          <a:off x="0" y="0"/>
          <a:ext cx="0" cy="0"/>
          <a:chOff x="0" y="0"/>
          <a:chExt cx="0" cy="0"/>
        </a:xfrm>
      </p:grpSpPr>
      <p:sp>
        <p:nvSpPr>
          <p:cNvPr id="155" name="Google Shape;155;p21"/>
          <p:cNvSpPr txBox="1"/>
          <p:nvPr/>
        </p:nvSpPr>
        <p:spPr>
          <a:xfrm>
            <a:off x="2705100" y="-2190750"/>
            <a:ext cx="478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6" name="Google Shape;156;p21"/>
          <p:cNvSpPr txBox="1"/>
          <p:nvPr/>
        </p:nvSpPr>
        <p:spPr>
          <a:xfrm>
            <a:off x="1485900" y="-1543050"/>
            <a:ext cx="600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57" name="Google Shape;157;p21"/>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58" name="Google Shape;158;p21"/>
          <p:cNvPicPr preferRelativeResize="0"/>
          <p:nvPr/>
        </p:nvPicPr>
        <p:blipFill rotWithShape="1">
          <a:blip r:embed="rId4">
            <a:alphaModFix/>
          </a:blip>
          <a:srcRect b="2451" l="0" r="0" t="28306"/>
          <a:stretch/>
        </p:blipFill>
        <p:spPr>
          <a:xfrm>
            <a:off x="3043400" y="244893"/>
            <a:ext cx="5890426" cy="3373351"/>
          </a:xfrm>
          <a:prstGeom prst="rect">
            <a:avLst/>
          </a:prstGeom>
          <a:noFill/>
          <a:ln cap="flat" cmpd="sng" w="9525">
            <a:solidFill>
              <a:srgbClr val="B45F06"/>
            </a:solidFill>
            <a:prstDash val="solid"/>
            <a:round/>
            <a:headEnd len="sm" w="sm" type="none"/>
            <a:tailEnd len="sm" w="sm" type="none"/>
          </a:ln>
        </p:spPr>
      </p:pic>
      <p:sp>
        <p:nvSpPr>
          <p:cNvPr id="159" name="Google Shape;159;p21"/>
          <p:cNvSpPr/>
          <p:nvPr/>
        </p:nvSpPr>
        <p:spPr>
          <a:xfrm>
            <a:off x="266700" y="341825"/>
            <a:ext cx="2438400" cy="585900"/>
          </a:xfrm>
          <a:prstGeom prst="roundRect">
            <a:avLst>
              <a:gd fmla="val 16667" name="adj"/>
            </a:avLst>
          </a:prstGeom>
          <a:solidFill>
            <a:srgbClr val="595959">
              <a:alpha val="57360"/>
            </a:srgbClr>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ru">
                <a:solidFill>
                  <a:srgbClr val="FEFCFC"/>
                </a:solidFill>
                <a:latin typeface="Exo 2"/>
                <a:ea typeface="Exo 2"/>
                <a:cs typeface="Exo 2"/>
                <a:sym typeface="Exo 2"/>
              </a:rPr>
              <a:t>Only seq-&gt;img</a:t>
            </a:r>
            <a:endParaRPr b="1">
              <a:solidFill>
                <a:srgbClr val="FEFCFC"/>
              </a:solidFill>
              <a:latin typeface="Exo 2"/>
              <a:ea typeface="Exo 2"/>
              <a:cs typeface="Exo 2"/>
              <a:sym typeface="Exo 2"/>
            </a:endParaRPr>
          </a:p>
          <a:p>
            <a:pPr indent="0" lvl="0" marL="0" rtl="0" algn="ctr">
              <a:spcBef>
                <a:spcPts val="0"/>
              </a:spcBef>
              <a:spcAft>
                <a:spcPts val="0"/>
              </a:spcAft>
              <a:buNone/>
            </a:pPr>
            <a:r>
              <a:rPr b="1" lang="ru">
                <a:solidFill>
                  <a:srgbClr val="FEFCFC"/>
                </a:solidFill>
                <a:latin typeface="Exo 2"/>
                <a:ea typeface="Exo 2"/>
                <a:cs typeface="Exo 2"/>
                <a:sym typeface="Exo 2"/>
              </a:rPr>
              <a:t> predictions</a:t>
            </a:r>
            <a:endParaRPr b="1">
              <a:solidFill>
                <a:srgbClr val="FEFCFC"/>
              </a:solidFill>
              <a:latin typeface="Exo 2"/>
              <a:ea typeface="Exo 2"/>
              <a:cs typeface="Exo 2"/>
              <a:sym typeface="Exo 2"/>
            </a:endParaRPr>
          </a:p>
        </p:txBody>
      </p:sp>
      <p:sp>
        <p:nvSpPr>
          <p:cNvPr id="160" name="Google Shape;160;p21"/>
          <p:cNvSpPr/>
          <p:nvPr/>
        </p:nvSpPr>
        <p:spPr>
          <a:xfrm>
            <a:off x="266700" y="2122511"/>
            <a:ext cx="1984800" cy="689700"/>
          </a:xfrm>
          <a:prstGeom prst="roundRect">
            <a:avLst>
              <a:gd fmla="val 16667" name="adj"/>
            </a:avLst>
          </a:prstGeom>
          <a:solidFill>
            <a:srgbClr val="595959">
              <a:alpha val="57360"/>
            </a:srgbClr>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ru">
                <a:solidFill>
                  <a:srgbClr val="FEFCFC"/>
                </a:solidFill>
                <a:latin typeface="Exo 2"/>
                <a:ea typeface="Exo 2"/>
                <a:cs typeface="Exo 2"/>
                <a:sym typeface="Exo 2"/>
              </a:rPr>
              <a:t>Conv and Graph heads learn slightly different patterns</a:t>
            </a:r>
            <a:endParaRPr b="1">
              <a:solidFill>
                <a:srgbClr val="FEFCFC"/>
              </a:solidFill>
              <a:latin typeface="Exo 2"/>
              <a:ea typeface="Exo 2"/>
              <a:cs typeface="Exo 2"/>
              <a:sym typeface="Exo 2"/>
            </a:endParaRPr>
          </a:p>
        </p:txBody>
      </p:sp>
      <p:cxnSp>
        <p:nvCxnSpPr>
          <p:cNvPr id="161" name="Google Shape;161;p21"/>
          <p:cNvCxnSpPr>
            <a:stCxn id="160" idx="3"/>
          </p:cNvCxnSpPr>
          <p:nvPr/>
        </p:nvCxnSpPr>
        <p:spPr>
          <a:xfrm flipH="1" rot="10800000">
            <a:off x="2251500" y="1894361"/>
            <a:ext cx="578400" cy="573000"/>
          </a:xfrm>
          <a:prstGeom prst="bentConnector3">
            <a:avLst>
              <a:gd fmla="val 49676" name="adj1"/>
            </a:avLst>
          </a:prstGeom>
          <a:noFill/>
          <a:ln cap="flat" cmpd="sng" w="28575">
            <a:solidFill>
              <a:schemeClr val="lt1"/>
            </a:solidFill>
            <a:prstDash val="solid"/>
            <a:round/>
            <a:headEnd len="med" w="med" type="none"/>
            <a:tailEnd len="med" w="med" type="stealth"/>
          </a:ln>
        </p:spPr>
      </p:cxnSp>
      <p:cxnSp>
        <p:nvCxnSpPr>
          <p:cNvPr id="162" name="Google Shape;162;p21"/>
          <p:cNvCxnSpPr>
            <a:stCxn id="160" idx="3"/>
          </p:cNvCxnSpPr>
          <p:nvPr/>
        </p:nvCxnSpPr>
        <p:spPr>
          <a:xfrm>
            <a:off x="2251500" y="2467361"/>
            <a:ext cx="605100" cy="539400"/>
          </a:xfrm>
          <a:prstGeom prst="bentConnector3">
            <a:avLst>
              <a:gd fmla="val 47484" name="adj1"/>
            </a:avLst>
          </a:prstGeom>
          <a:noFill/>
          <a:ln cap="flat" cmpd="sng" w="28575">
            <a:solidFill>
              <a:schemeClr val="lt1"/>
            </a:solidFill>
            <a:prstDash val="solid"/>
            <a:round/>
            <a:headEnd len="med" w="med" type="none"/>
            <a:tailEnd len="med" w="med" type="stealth"/>
          </a:ln>
        </p:spPr>
      </p:cxnSp>
      <p:pic>
        <p:nvPicPr>
          <p:cNvPr id="163" name="Google Shape;163;p21"/>
          <p:cNvPicPr preferRelativeResize="0"/>
          <p:nvPr/>
        </p:nvPicPr>
        <p:blipFill>
          <a:blip r:embed="rId5">
            <a:alphaModFix/>
          </a:blip>
          <a:stretch>
            <a:fillRect/>
          </a:stretch>
        </p:blipFill>
        <p:spPr>
          <a:xfrm>
            <a:off x="3863701" y="3760600"/>
            <a:ext cx="4196999" cy="1293900"/>
          </a:xfrm>
          <a:prstGeom prst="rect">
            <a:avLst/>
          </a:prstGeom>
          <a:noFill/>
          <a:ln cap="flat" cmpd="sng" w="9525">
            <a:solidFill>
              <a:srgbClr val="B45F06"/>
            </a:solidFill>
            <a:prstDash val="solid"/>
            <a:round/>
            <a:headEnd len="sm" w="sm" type="none"/>
            <a:tailEnd len="sm" w="sm" type="none"/>
          </a:ln>
        </p:spPr>
      </p:pic>
      <p:sp>
        <p:nvSpPr>
          <p:cNvPr id="164" name="Google Shape;164;p21"/>
          <p:cNvSpPr/>
          <p:nvPr/>
        </p:nvSpPr>
        <p:spPr>
          <a:xfrm>
            <a:off x="721650" y="4114600"/>
            <a:ext cx="2438400" cy="585900"/>
          </a:xfrm>
          <a:prstGeom prst="roundRect">
            <a:avLst>
              <a:gd fmla="val 16667" name="adj"/>
            </a:avLst>
          </a:prstGeom>
          <a:solidFill>
            <a:srgbClr val="595959">
              <a:alpha val="57360"/>
            </a:srgbClr>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ru">
                <a:solidFill>
                  <a:srgbClr val="93C47D"/>
                </a:solidFill>
                <a:latin typeface="Exo 2"/>
                <a:ea typeface="Exo 2"/>
                <a:cs typeface="Exo 2"/>
                <a:sym typeface="Exo 2"/>
              </a:rPr>
              <a:t>Good results, </a:t>
            </a:r>
            <a:endParaRPr b="1">
              <a:solidFill>
                <a:srgbClr val="93C47D"/>
              </a:solidFill>
              <a:latin typeface="Exo 2"/>
              <a:ea typeface="Exo 2"/>
              <a:cs typeface="Exo 2"/>
              <a:sym typeface="Exo 2"/>
            </a:endParaRPr>
          </a:p>
          <a:p>
            <a:pPr indent="0" lvl="0" marL="0" rtl="0" algn="ctr">
              <a:spcBef>
                <a:spcPts val="0"/>
              </a:spcBef>
              <a:spcAft>
                <a:spcPts val="0"/>
              </a:spcAft>
              <a:buNone/>
            </a:pPr>
            <a:r>
              <a:rPr b="1" lang="ru">
                <a:solidFill>
                  <a:srgbClr val="93C47D"/>
                </a:solidFill>
                <a:latin typeface="Exo 2"/>
                <a:ea typeface="Exo 2"/>
                <a:cs typeface="Exo 2"/>
                <a:sym typeface="Exo 2"/>
              </a:rPr>
              <a:t>we did not worse)</a:t>
            </a:r>
            <a:endParaRPr b="1">
              <a:solidFill>
                <a:srgbClr val="93C47D"/>
              </a:solidFill>
              <a:latin typeface="Exo 2"/>
              <a:ea typeface="Exo 2"/>
              <a:cs typeface="Exo 2"/>
              <a:sym typeface="Exo 2"/>
            </a:endParaRPr>
          </a:p>
        </p:txBody>
      </p:sp>
      <p:sp>
        <p:nvSpPr>
          <p:cNvPr id="165" name="Google Shape;165;p21"/>
          <p:cNvSpPr/>
          <p:nvPr/>
        </p:nvSpPr>
        <p:spPr>
          <a:xfrm>
            <a:off x="6549500" y="4282900"/>
            <a:ext cx="507300" cy="198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1"/>
          <p:cNvSpPr/>
          <p:nvPr/>
        </p:nvSpPr>
        <p:spPr>
          <a:xfrm>
            <a:off x="6549500" y="4809050"/>
            <a:ext cx="507300" cy="198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